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Layouts/slideLayout2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7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6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_rels/presentation.xml.rels" ContentType="application/vnd.openxmlformats-package.relationships+xml"/>
  <Override PartName="/ppt/media/image96.png" ContentType="image/png"/>
  <Override PartName="/ppt/media/image101.png" ContentType="image/png"/>
  <Override PartName="/ppt/media/image85.jpeg" ContentType="image/jpeg"/>
  <Override PartName="/ppt/media/image84.png" ContentType="image/png"/>
  <Override PartName="/ppt/media/image97.jpeg" ContentType="image/jpeg"/>
  <Override PartName="/ppt/media/image160.png" ContentType="image/png"/>
  <Override PartName="/ppt/media/image81.png" ContentType="image/png"/>
  <Override PartName="/ppt/media/image80.png" ContentType="image/png"/>
  <Override PartName="/ppt/media/image149.png" ContentType="image/png"/>
  <Override PartName="/ppt/media/image78.png" ContentType="image/png"/>
  <Override PartName="/ppt/media/image76.png" ContentType="image/png"/>
  <Override PartName="/ppt/media/image75.png" ContentType="image/png"/>
  <Override PartName="/ppt/media/image74.png" ContentType="image/png"/>
  <Override PartName="/ppt/media/image73.png" ContentType="image/png"/>
  <Override PartName="/ppt/media/image72.png" ContentType="image/png"/>
  <Override PartName="/ppt/media/image70.png" ContentType="image/png"/>
  <Override PartName="/ppt/media/image77.jpeg" ContentType="image/jpeg"/>
  <Override PartName="/ppt/media/image139.png" ContentType="image/png"/>
  <Override PartName="/ppt/media/image66.png" ContentType="image/png"/>
  <Override PartName="/ppt/media/image65.png" ContentType="image/png"/>
  <Override PartName="/ppt/media/image64.png" ContentType="image/png"/>
  <Override PartName="/ppt/media/image63.png" ContentType="image/png"/>
  <Override PartName="/ppt/media/image62.png" ContentType="image/png"/>
  <Override PartName="/ppt/media/image95.jpeg" ContentType="image/jpeg"/>
  <Override PartName="/ppt/media/image140.png" ContentType="image/png"/>
  <Override PartName="/ppt/media/image61.png" ContentType="image/png"/>
  <Override PartName="/ppt/media/image175.jpeg" ContentType="image/jpeg"/>
  <Override PartName="/ppt/media/image54.jpeg" ContentType="image/jpeg"/>
  <Override PartName="/ppt/media/image37.png" ContentType="image/png"/>
  <Override PartName="/ppt/media/image53.jpeg" ContentType="image/jpeg"/>
  <Override PartName="/ppt/media/image27.png" ContentType="image/png"/>
  <Override PartName="/ppt/media/image51.png" ContentType="image/png"/>
  <Override PartName="/ppt/media/image87.png" ContentType="image/png"/>
  <Override PartName="/ppt/media/image59.jpeg" ContentType="image/jpeg"/>
  <Override PartName="/ppt/media/image86.jpeg" ContentType="image/jpeg"/>
  <Override PartName="/ppt/media/image25.jpeg" ContentType="image/jpeg"/>
  <Override PartName="/ppt/media/image50.jpeg" ContentType="image/jpeg"/>
  <Override PartName="/ppt/media/image167.png" ContentType="image/png"/>
  <Override PartName="/ppt/media/image49.png" ContentType="image/png"/>
  <Override PartName="/ppt/media/image21.png" ContentType="image/png"/>
  <Override PartName="/ppt/media/image6.png" ContentType="image/png"/>
  <Override PartName="/ppt/media/image44.jpeg" ContentType="image/jpeg"/>
  <Override PartName="/ppt/media/image92.png" ContentType="image/png"/>
  <Override PartName="/ppt/media/image7.png" ContentType="image/png"/>
  <Override PartName="/ppt/media/image20.png" ContentType="image/png"/>
  <Override PartName="/ppt/media/image39.jpeg" ContentType="image/jpeg"/>
  <Override PartName="/ppt/media/image190.png" ContentType="image/png"/>
  <Override PartName="/ppt/media/image55.png" ContentType="image/png"/>
  <Override PartName="/ppt/media/image5.png" ContentType="image/png"/>
  <Override PartName="/ppt/media/image90.png" ContentType="image/png"/>
  <Override PartName="/ppt/media/image79.jpeg" ContentType="image/jpeg"/>
  <Override PartName="/ppt/media/image159.png" ContentType="image/png"/>
  <Override PartName="/ppt/media/image94.png" ContentType="image/png"/>
  <Override PartName="/ppt/media/image9.png" ContentType="image/png"/>
  <Override PartName="/ppt/media/image19.png" ContentType="image/png"/>
  <Override PartName="/ppt/media/image189.png" ContentType="image/png"/>
  <Override PartName="/ppt/media/image18.png" ContentType="image/png"/>
  <Override PartName="/ppt/media/image188.png" ContentType="image/png"/>
  <Override PartName="/ppt/media/image17.png" ContentType="image/png"/>
  <Override PartName="/ppt/media/image52.jpeg" ContentType="image/jpeg"/>
  <Override PartName="/ppt/media/image187.png" ContentType="image/png"/>
  <Override PartName="/ppt/media/image16.png" ContentType="image/png"/>
  <Override PartName="/ppt/media/image186.png" ContentType="image/png"/>
  <Override PartName="/ppt/media/image15.png" ContentType="image/png"/>
  <Override PartName="/ppt/media/image185.png" ContentType="image/png"/>
  <Override PartName="/ppt/media/image14.png" ContentType="image/png"/>
  <Override PartName="/ppt/media/image184.png" ContentType="image/png"/>
  <Override PartName="/ppt/media/image56.jpeg" ContentType="image/jpeg"/>
  <Override PartName="/ppt/media/image57.png" ContentType="image/png"/>
  <Override PartName="/ppt/media/image13.png" ContentType="image/png"/>
  <Override PartName="/ppt/media/image183.png" ContentType="image/png"/>
  <Override PartName="/ppt/media/image12.png" ContentType="image/png"/>
  <Override PartName="/ppt/media/image182.png" ContentType="image/png"/>
  <Override PartName="/ppt/media/image23.png" ContentType="image/png"/>
  <Override PartName="/ppt/media/image8.png" ContentType="image/png"/>
  <Override PartName="/ppt/media/image3.png" ContentType="image/png"/>
  <Override PartName="/ppt/media/image157.png" ContentType="image/png"/>
  <Override PartName="/ppt/media/image4.jpeg" ContentType="image/jpeg"/>
  <Override PartName="/ppt/media/image31.png" ContentType="image/png"/>
  <Override PartName="/ppt/media/image38.png" ContentType="image/png"/>
  <Override PartName="/ppt/media/image83.png" ContentType="image/png"/>
  <Override PartName="/ppt/media/image1.jpeg" ContentType="image/jpeg"/>
  <Override PartName="/ppt/media/image171.png" ContentType="image/png"/>
  <Override PartName="/ppt/media/image93.jpeg" ContentType="image/jpeg"/>
  <Override PartName="/ppt/media/image120.png" ContentType="image/png"/>
  <Override PartName="/ppt/media/image41.png" ContentType="image/png"/>
  <Override PartName="/ppt/media/image22.png" ContentType="image/png"/>
  <Override PartName="/ppt/media/image152.jpeg" ContentType="image/jpeg"/>
  <Override PartName="/ppt/media/image46.jpeg" ContentType="image/jpeg"/>
  <Override PartName="/ppt/media/image11.png" ContentType="image/png"/>
  <Override PartName="/ppt/media/image181.png" ContentType="image/png"/>
  <Override PartName="/ppt/media/image2.png" ContentType="image/png"/>
  <Override PartName="/ppt/media/image156.png" ContentType="image/png"/>
  <Override PartName="/ppt/media/image117.png" ContentType="image/png"/>
  <Override PartName="/ppt/media/image119.png" ContentType="image/png"/>
  <Override PartName="/ppt/media/image122.png" ContentType="image/png"/>
  <Override PartName="/ppt/media/image127.png" ContentType="image/png"/>
  <Override PartName="/ppt/media/image130.png" ContentType="image/png"/>
  <Override PartName="/ppt/media/image148.jpeg" ContentType="image/jpeg"/>
  <Override PartName="/ppt/media/image155.png" ContentType="image/png"/>
  <Override PartName="/ppt/media/image105.jpeg" ContentType="image/jpeg"/>
  <Override PartName="/ppt/media/image99.png" ContentType="image/png"/>
  <Override PartName="/ppt/media/image40.png" ContentType="image/png"/>
  <Override PartName="/ppt/media/image131.png" ContentType="image/png"/>
  <Override PartName="/ppt/media/image132.png" ContentType="image/png"/>
  <Override PartName="/ppt/media/image133.png" ContentType="image/png"/>
  <Override PartName="/ppt/media/image134.png" ContentType="image/png"/>
  <Override PartName="/ppt/media/image135.png" ContentType="image/png"/>
  <Override PartName="/ppt/media/image136.png" ContentType="image/png"/>
  <Override PartName="/ppt/media/image137.png" ContentType="image/png"/>
  <Override PartName="/ppt/media/image138.png" ContentType="image/png"/>
  <Override PartName="/ppt/media/image141.png" ContentType="image/png"/>
  <Override PartName="/ppt/media/image142.png" ContentType="image/png"/>
  <Override PartName="/ppt/media/image143.png" ContentType="image/png"/>
  <Override PartName="/ppt/media/image164.png" ContentType="image/png"/>
  <Override PartName="/ppt/media/image165.png" ContentType="image/png"/>
  <Override PartName="/ppt/media/image106.jpeg" ContentType="image/jpeg"/>
  <Override PartName="/ppt/media/image166.png" ContentType="image/png"/>
  <Override PartName="/ppt/media/image116.png" ContentType="image/png"/>
  <Override PartName="/ppt/media/image169.png" ContentType="image/png"/>
  <Override PartName="/ppt/media/image146.jpeg" ContentType="image/jpeg"/>
  <Override PartName="/ppt/media/image110.png" ContentType="image/png"/>
  <Override PartName="/ppt/media/image173.png" ContentType="image/png"/>
  <Override PartName="/ppt/media/image158.png" ContentType="image/png"/>
  <Override PartName="/ppt/media/image43.png" ContentType="image/png"/>
  <Override PartName="/ppt/media/image125.png" ContentType="image/png"/>
  <Override PartName="/ppt/media/image102.jpeg" ContentType="image/jpeg"/>
  <Override PartName="/ppt/media/image178.png" ContentType="image/png"/>
  <Override PartName="/ppt/media/image144.png" ContentType="image/png"/>
  <Override PartName="/ppt/media/image126.png" ContentType="image/png"/>
  <Override PartName="/ppt/media/image179.png" ContentType="image/png"/>
  <Override PartName="/ppt/media/image145.png" ContentType="image/png"/>
  <Override PartName="/ppt/media/image104.jpeg" ContentType="image/jpeg"/>
  <Override PartName="/ppt/media/image30.png" ContentType="image/png"/>
  <Override PartName="/ppt/media/image168.png" ContentType="image/png"/>
  <Override PartName="/ppt/media/image121.png" ContentType="image/png"/>
  <Override PartName="/ppt/media/image174.png" ContentType="image/png"/>
  <Override PartName="/ppt/media/image177.png" ContentType="image/png"/>
  <Override PartName="/ppt/media/image123.png" ContentType="image/png"/>
  <Override PartName="/ppt/media/image176.png" ContentType="image/png"/>
  <Override PartName="/ppt/media/image163.png" ContentType="image/png"/>
  <Override PartName="/ppt/media/image88.jpeg" ContentType="image/jpeg"/>
  <Override PartName="/ppt/media/image129.png" ContentType="image/png"/>
  <Override PartName="/ppt/media/image162.png" ContentType="image/png"/>
  <Override PartName="/ppt/media/image147.png" ContentType="image/png"/>
  <Override PartName="/ppt/media/image32.png" ContentType="image/png"/>
  <Override PartName="/ppt/media/image161.png" ContentType="image/png"/>
  <Override PartName="/ppt/media/image153.png" ContentType="image/png"/>
  <Override PartName="/ppt/media/image118.png" ContentType="image/png"/>
  <Override PartName="/ppt/media/image151.png" ContentType="image/png"/>
  <Override PartName="/ppt/media/image150.jpeg" ContentType="image/jpeg"/>
  <Override PartName="/ppt/media/image172.png" ContentType="image/png"/>
  <Override PartName="/ppt/media/image115.png" ContentType="image/png"/>
  <Override PartName="/ppt/media/image114.png" ContentType="image/png"/>
  <Override PartName="/ppt/media/image113.png" ContentType="image/png"/>
  <Override PartName="/ppt/media/image112.png" ContentType="image/png"/>
  <Override PartName="/ppt/media/image128.png" ContentType="image/png"/>
  <Override PartName="/ppt/media/image109.jpeg" ContentType="image/jpeg"/>
  <Override PartName="/ppt/media/image108.png" ContentType="image/png"/>
  <Override PartName="/ppt/media/image107.png" ContentType="image/png"/>
  <Override PartName="/ppt/media/image103.png" ContentType="image/png"/>
  <Override PartName="/ppt/media/image47.png" ContentType="image/png"/>
  <Override PartName="/ppt/media/image69.jpeg" ContentType="image/jpeg"/>
  <Override PartName="/ppt/media/image82.jpeg" ContentType="image/jpeg"/>
  <Override PartName="/ppt/media/image100.jpeg" ContentType="image/jpeg"/>
  <Override PartName="/ppt/media/image170.png" ContentType="image/png"/>
  <Override PartName="/ppt/media/image98.jpeg" ContentType="image/jpeg"/>
  <Override PartName="/ppt/media/image45.png" ContentType="image/png"/>
  <Override PartName="/ppt/media/image154.jpeg" ContentType="image/jpeg"/>
  <Override PartName="/ppt/media/image42.png" ContentType="image/png"/>
  <Override PartName="/ppt/media/image48.jpeg" ContentType="image/jpeg"/>
  <Override PartName="/ppt/media/image36.png" ContentType="image/png"/>
  <Override PartName="/ppt/media/image33.png" ContentType="image/png"/>
  <Override PartName="/ppt/media/image10.png" ContentType="image/png"/>
  <Override PartName="/ppt/media/image180.png" ContentType="image/png"/>
  <Override PartName="/ppt/media/image71.jpeg" ContentType="image/jpeg"/>
  <Override PartName="/ppt/media/image60.jpeg" ContentType="image/jpeg"/>
  <Override PartName="/ppt/media/image124.png" ContentType="image/png"/>
  <Override PartName="/ppt/media/image89.png" ContentType="image/png"/>
  <Override PartName="/ppt/media/image111.jpeg" ContentType="image/jpeg"/>
  <Override PartName="/ppt/media/image29.png" ContentType="image/png"/>
  <Override PartName="/ppt/media/image28.png" ContentType="image/png"/>
  <Override PartName="/ppt/media/image58.jpeg" ContentType="image/jpeg"/>
  <Override PartName="/ppt/media/image91.jpeg" ContentType="image/jpeg"/>
  <Override PartName="/ppt/media/image26.png" ContentType="image/png"/>
  <Override PartName="/ppt/media/image35.png" ContentType="image/png"/>
  <Override PartName="/ppt/media/image67.jpeg" ContentType="image/jpeg"/>
  <Override PartName="/ppt/media/image24.png" ContentType="image/png"/>
  <Override PartName="/ppt/media/image34.png" ContentType="image/png"/>
  <Override PartName="/ppt/media/image68.jpeg" ContentType="image/jpeg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slides/slide97.xml" ContentType="application/vnd.openxmlformats-officedocument.presentationml.slide+xml"/>
  <Override PartName="/ppt/slides/slide132.xml" ContentType="application/vnd.openxmlformats-officedocument.presentationml.slide+xml"/>
  <Override PartName="/ppt/slides/slide96.xml" ContentType="application/vnd.openxmlformats-officedocument.presentationml.slide+xml"/>
  <Override PartName="/ppt/slides/slide131.xml" ContentType="application/vnd.openxmlformats-officedocument.presentationml.slide+xml"/>
  <Override PartName="/ppt/slides/slide95.xml" ContentType="application/vnd.openxmlformats-officedocument.presentationml.slide+xml"/>
  <Override PartName="/ppt/slides/slide130.xml" ContentType="application/vnd.openxmlformats-officedocument.presentationml.slide+xml"/>
  <Override PartName="/ppt/slides/slide88.xml" ContentType="application/vnd.openxmlformats-officedocument.presentationml.slide+xml"/>
  <Override PartName="/ppt/slides/slide123.xml" ContentType="application/vnd.openxmlformats-officedocument.presentationml.slide+xml"/>
  <Override PartName="/ppt/slides/slide87.xml" ContentType="application/vnd.openxmlformats-officedocument.presentationml.slide+xml"/>
  <Override PartName="/ppt/slides/slide122.xml" ContentType="application/vnd.openxmlformats-officedocument.presentationml.slide+xml"/>
  <Override PartName="/ppt/slides/slide86.xml" ContentType="application/vnd.openxmlformats-officedocument.presentationml.slide+xml"/>
  <Override PartName="/ppt/slides/slide121.xml" ContentType="application/vnd.openxmlformats-officedocument.presentationml.slide+xml"/>
  <Override PartName="/ppt/slides/slide85.xml" ContentType="application/vnd.openxmlformats-officedocument.presentationml.slide+xml"/>
  <Override PartName="/ppt/slides/slide120.xml" ContentType="application/vnd.openxmlformats-officedocument.presentationml.slide+xml"/>
  <Override PartName="/ppt/slides/slide84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78.xml" ContentType="application/vnd.openxmlformats-officedocument.presentationml.slide+xml"/>
  <Override PartName="/ppt/slides/slide113.xml" ContentType="application/vnd.openxmlformats-officedocument.presentationml.slide+xml"/>
  <Override PartName="/ppt/slides/slide77.xml" ContentType="application/vnd.openxmlformats-officedocument.presentationml.slide+xml"/>
  <Override PartName="/ppt/slides/slide112.xml" ContentType="application/vnd.openxmlformats-officedocument.presentationml.slide+xml"/>
  <Override PartName="/ppt/slides/slide76.xml" ContentType="application/vnd.openxmlformats-officedocument.presentationml.slide+xml"/>
  <Override PartName="/ppt/slides/slide111.xml" ContentType="application/vnd.openxmlformats-officedocument.presentationml.slide+xml"/>
  <Override PartName="/ppt/slides/slide75.xml" ContentType="application/vnd.openxmlformats-officedocument.presentationml.slide+xml"/>
  <Override PartName="/ppt/slides/slide110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71.xml" ContentType="application/vnd.openxmlformats-officedocument.presentationml.slide+xml"/>
  <Override PartName="/ppt/slides/slide70.xml" ContentType="application/vnd.openxmlformats-officedocument.presentationml.slide+xml"/>
  <Override PartName="/ppt/slides/slide68.xml" ContentType="application/vnd.openxmlformats-officedocument.presentationml.slide+xml"/>
  <Override PartName="/ppt/slides/slide103.xml" ContentType="application/vnd.openxmlformats-officedocument.presentationml.slide+xml"/>
  <Override PartName="/ppt/slides/slide67.xml" ContentType="application/vnd.openxmlformats-officedocument.presentationml.slide+xml"/>
  <Override PartName="/ppt/slides/slide102.xml" ContentType="application/vnd.openxmlformats-officedocument.presentationml.slide+xml"/>
  <Override PartName="/ppt/slides/slide66.xml" ContentType="application/vnd.openxmlformats-officedocument.presentationml.slide+xml"/>
  <Override PartName="/ppt/slides/slide101.xml" ContentType="application/vnd.openxmlformats-officedocument.presentationml.slide+xml"/>
  <Override PartName="/ppt/slides/slide65.xml" ContentType="application/vnd.openxmlformats-officedocument.presentationml.slide+xml"/>
  <Override PartName="/ppt/slides/slide100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55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57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105.xml" ContentType="application/vnd.openxmlformats-officedocument.presentationml.slide+xml"/>
  <Override PartName="/ppt/slides/slide39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89.xml" ContentType="application/vnd.openxmlformats-officedocument.presentationml.slide+xml"/>
  <Override PartName="/ppt/slides/slide129.xml" ContentType="application/vnd.openxmlformats-officedocument.presentationml.slide+xml"/>
  <Override PartName="/ppt/slides/slide30.xml" ContentType="application/vnd.openxmlformats-officedocument.presentationml.slide+xml"/>
  <Override PartName="/ppt/slides/slide36.xml" ContentType="application/vnd.openxmlformats-officedocument.presentationml.slide+xml"/>
  <Override PartName="/ppt/slides/slide40.xml" ContentType="application/vnd.openxmlformats-officedocument.presentationml.slide+xml"/>
  <Override PartName="/ppt/slides/slide139.xml" ContentType="application/vnd.openxmlformats-officedocument.presentationml.slide+xml"/>
  <Override PartName="/ppt/slides/slide13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22.xml" ContentType="application/vnd.openxmlformats-officedocument.presentationml.slide+xml"/>
  <Override PartName="/ppt/slides/slide125.xml" ContentType="application/vnd.openxmlformats-officedocument.presentationml.slide+xml"/>
  <Override PartName="/ppt/slides/slide58.xml" ContentType="application/vnd.openxmlformats-officedocument.presentationml.slide+xml"/>
  <Override PartName="/ppt/slides/slide126.xml" ContentType="application/vnd.openxmlformats-officedocument.presentationml.slide+xml"/>
  <Override PartName="/ppt/slides/slide59.xml" ContentType="application/vnd.openxmlformats-officedocument.presentationml.slide+xml"/>
  <Override PartName="/ppt/slides/slide127.xml" ContentType="application/vnd.openxmlformats-officedocument.presentationml.slide+xml"/>
  <Override PartName="/ppt/slides/slide35.xml" ContentType="application/vnd.openxmlformats-officedocument.presentationml.slide+xml"/>
  <Override PartName="/ppt/slides/slide138.xml" ContentType="application/vnd.openxmlformats-officedocument.presentationml.slide+xml"/>
  <Override PartName="/ppt/slides/slide12.xml" ContentType="application/vnd.openxmlformats-officedocument.presentationml.slide+xml"/>
  <Override PartName="/ppt/slides/slide128.xml" ContentType="application/vnd.openxmlformats-officedocument.presentationml.slide+xml"/>
  <Override PartName="/ppt/slides/slide34.xml" ContentType="application/vnd.openxmlformats-officedocument.presentationml.slide+xml"/>
  <Override PartName="/ppt/slides/slide137.xml" ContentType="application/vnd.openxmlformats-officedocument.presentationml.slide+xml"/>
  <Override PartName="/ppt/slides/slide11.xml" ContentType="application/vnd.openxmlformats-officedocument.presentationml.slide+xml"/>
  <Override PartName="/ppt/slides/slide33.xml" ContentType="application/vnd.openxmlformats-officedocument.presentationml.slide+xml"/>
  <Override PartName="/ppt/slides/slide136.xml" ContentType="application/vnd.openxmlformats-officedocument.presentationml.slide+xml"/>
  <Override PartName="/ppt/slides/slide104.xml" ContentType="application/vnd.openxmlformats-officedocument.presentationml.slide+xml"/>
  <Override PartName="/ppt/slides/slide69.xml" ContentType="application/vnd.openxmlformats-officedocument.presentationml.slide+xml"/>
  <Override PartName="/ppt/slides/slide32.xml" ContentType="application/vnd.openxmlformats-officedocument.presentationml.slide+xml"/>
  <Override PartName="/ppt/slides/slide135.xml" ContentType="application/vnd.openxmlformats-officedocument.presentationml.slide+xml"/>
  <Override PartName="/ppt/slides/slide116.xml" ContentType="application/vnd.openxmlformats-officedocument.presentationml.slide+xml"/>
  <Override PartName="/ppt/slides/slide49.xml" ContentType="application/vnd.openxmlformats-officedocument.presentationml.slide+xml"/>
  <Override PartName="/ppt/slides/slide115.xml" ContentType="application/vnd.openxmlformats-officedocument.presentationml.slide+xml"/>
  <Override PartName="/ppt/slides/slide48.xml" ContentType="application/vnd.openxmlformats-officedocument.presentationml.slide+xml"/>
  <Override PartName="/ppt/slides/slide108.xml" ContentType="application/vnd.openxmlformats-officedocument.presentationml.slide+xml"/>
  <Override PartName="/ppt/slides/slide140.xml" ContentType="application/vnd.openxmlformats-officedocument.presentationml.slide+xml"/>
  <Override PartName="/ppt/slides/slide107.xml" ContentType="application/vnd.openxmlformats-officedocument.presentationml.slide+xml"/>
  <Override PartName="/ppt/slides/slide31.xml" ContentType="application/vnd.openxmlformats-officedocument.presentationml.slide+xml"/>
  <Override PartName="/ppt/slides/slide99.xml" ContentType="application/vnd.openxmlformats-officedocument.presentationml.slide+xml"/>
  <Override PartName="/ppt/slides/slide134.xml" ContentType="application/vnd.openxmlformats-officedocument.presentationml.slide+xml"/>
  <Override PartName="/ppt/slides/slide45.xml" ContentType="application/vnd.openxmlformats-officedocument.presentationml.slide+xml"/>
  <Override PartName="/ppt/slides/slide133.xml" ContentType="application/vnd.openxmlformats-officedocument.presentationml.slide+xml"/>
  <Override PartName="/ppt/slides/slide98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_rels/slide61.xml.rels" ContentType="application/vnd.openxmlformats-package.relationships+xml"/>
  <Override PartName="/ppt/slides/_rels/slide59.xml.rels" ContentType="application/vnd.openxmlformats-package.relationships+xml"/>
  <Override PartName="/ppt/slides/_rels/slide49.xml.rels" ContentType="application/vnd.openxmlformats-package.relationships+xml"/>
  <Override PartName="/ppt/slides/_rels/slide139.xml.rels" ContentType="application/vnd.openxmlformats-package.relationships+xml"/>
  <Override PartName="/ppt/slides/_rels/slide48.xml.rels" ContentType="application/vnd.openxmlformats-package.relationships+xml"/>
  <Override PartName="/ppt/slides/_rels/slide138.xml.rels" ContentType="application/vnd.openxmlformats-package.relationships+xml"/>
  <Override PartName="/ppt/slides/_rels/slide18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03.xml.rels" ContentType="application/vnd.openxmlformats-package.relationships+xml"/>
  <Override PartName="/ppt/slides/_rels/slide12.xml.rels" ContentType="application/vnd.openxmlformats-package.relationships+xml"/>
  <Override PartName="/ppt/slides/_rels/slide102.xml.rels" ContentType="application/vnd.openxmlformats-package.relationships+xml"/>
  <Override PartName="/ppt/slides/_rels/slide52.xml.rels" ContentType="application/vnd.openxmlformats-package.relationships+xml"/>
  <Override PartName="/ppt/slides/_rels/slide105.xml.rels" ContentType="application/vnd.openxmlformats-package.relationships+xml"/>
  <Override PartName="/ppt/slides/_rels/slide4.xml.rels" ContentType="application/vnd.openxmlformats-package.relationships+xml"/>
  <Override PartName="/ppt/slides/_rels/slide58.xml.rels" ContentType="application/vnd.openxmlformats-package.relationships+xml"/>
  <Override PartName="/ppt/slides/_rels/slide26.xml.rels" ContentType="application/vnd.openxmlformats-package.relationships+xml"/>
  <Override PartName="/ppt/slides/_rels/slide116.xml.rels" ContentType="application/vnd.openxmlformats-package.relationships+xml"/>
  <Override PartName="/ppt/slides/_rels/slide130.xml.rels" ContentType="application/vnd.openxmlformats-package.relationships+xml"/>
  <Override PartName="/ppt/slides/_rels/slide25.xml.rels" ContentType="application/vnd.openxmlformats-package.relationships+xml"/>
  <Override PartName="/ppt/slides/_rels/slide115.xml.rels" ContentType="application/vnd.openxmlformats-package.relationships+xml"/>
  <Override PartName="/ppt/slides/_rels/slide90.xml.rels" ContentType="application/vnd.openxmlformats-package.relationships+xml"/>
  <Override PartName="/ppt/slides/_rels/slide39.xml.rels" ContentType="application/vnd.openxmlformats-package.relationships+xml"/>
  <Override PartName="/ppt/slides/_rels/slide129.xml.rels" ContentType="application/vnd.openxmlformats-package.relationships+xml"/>
  <Override PartName="/ppt/slides/_rels/slide19.xml.rels" ContentType="application/vnd.openxmlformats-package.relationships+xml"/>
  <Override PartName="/ppt/slides/_rels/slide33.xml.rels" ContentType="application/vnd.openxmlformats-package.relationships+xml"/>
  <Override PartName="/ppt/slides/_rels/slide123.xml.rels" ContentType="application/vnd.openxmlformats-package.relationships+xml"/>
  <Override PartName="/ppt/slides/_rels/slide1.xml.rels" ContentType="application/vnd.openxmlformats-package.relationships+xml"/>
  <Override PartName="/ppt/slides/_rels/slide44.xml.rels" ContentType="application/vnd.openxmlformats-package.relationships+xml"/>
  <Override PartName="/ppt/slides/_rels/slide23.xml.rels" ContentType="application/vnd.openxmlformats-package.relationships+xml"/>
  <Override PartName="/ppt/slides/_rels/slide113.xml.rels" ContentType="application/vnd.openxmlformats-package.relationships+xml"/>
  <Override PartName="/ppt/slides/_rels/slide104.xml.rels" ContentType="application/vnd.openxmlformats-package.relationships+xml"/>
  <Override PartName="/ppt/slides/_rels/slide56.xml.rels" ContentType="application/vnd.openxmlformats-package.relationships+xml"/>
  <Override PartName="/ppt/slides/_rels/slide109.xml.rels" ContentType="application/vnd.openxmlformats-package.relationships+xml"/>
  <Override PartName="/ppt/slides/_rels/slide8.xml.rels" ContentType="application/vnd.openxmlformats-package.relationships+xml"/>
  <Override PartName="/ppt/slides/_rels/slide118.xml.rels" ContentType="application/vnd.openxmlformats-package.relationships+xml"/>
  <Override PartName="/ppt/slides/_rels/slide65.xml.rels" ContentType="application/vnd.openxmlformats-package.relationships+xml"/>
  <Override PartName="/ppt/slides/_rels/slide5.xml.rels" ContentType="application/vnd.openxmlformats-package.relationships+xml"/>
  <Override PartName="/ppt/slides/_rels/slide69.xml.rels" ContentType="application/vnd.openxmlformats-package.relationships+xml"/>
  <Override PartName="/ppt/slides/_rels/slide83.xml.rels" ContentType="application/vnd.openxmlformats-package.relationships+xml"/>
  <Override PartName="/ppt/slides/_rels/slide93.xml.rels" ContentType="application/vnd.openxmlformats-package.relationships+xml"/>
  <Override PartName="/ppt/slides/_rels/slide29.xml.rels" ContentType="application/vnd.openxmlformats-package.relationships+xml"/>
  <Override PartName="/ppt/slides/_rels/slide92.xml.rels" ContentType="application/vnd.openxmlformats-package.relationships+xml"/>
  <Override PartName="/ppt/slides/_rels/slide120.xml.rels" ContentType="application/vnd.openxmlformats-package.relationships+xml"/>
  <Override PartName="/ppt/slides/_rels/slide40.xml.rels" ContentType="application/vnd.openxmlformats-package.relationships+xml"/>
  <Override PartName="/ppt/slides/_rels/slide97.xml.rels" ContentType="application/vnd.openxmlformats-package.relationships+xml"/>
  <Override PartName="/ppt/slides/_rels/slide30.xml.rels" ContentType="application/vnd.openxmlformats-package.relationships+xml"/>
  <Override PartName="/ppt/slides/_rels/slide87.xml.rels" ContentType="application/vnd.openxmlformats-package.relationships+xml"/>
  <Override PartName="/ppt/slides/_rels/slide94.xml.rels" ContentType="application/vnd.openxmlformats-package.relationships+xml"/>
  <Override PartName="/ppt/slides/_rels/slide126.xml.rels" ContentType="application/vnd.openxmlformats-package.relationships+xml"/>
  <Override PartName="/ppt/slides/_rels/slide36.xml.rels" ContentType="application/vnd.openxmlformats-package.relationships+xml"/>
  <Override PartName="/ppt/slides/_rels/slide135.xml.rels" ContentType="application/vnd.openxmlformats-package.relationships+xml"/>
  <Override PartName="/ppt/slides/_rels/slide82.xml.rels" ContentType="application/vnd.openxmlformats-package.relationships+xml"/>
  <Override PartName="/ppt/slides/_rels/slide86.xml.rels" ContentType="application/vnd.openxmlformats-package.relationships+xml"/>
  <Override PartName="/ppt/slides/_rels/slide127.xml.rels" ContentType="application/vnd.openxmlformats-package.relationships+xml"/>
  <Override PartName="/ppt/slides/_rels/slide37.xml.rels" ContentType="application/vnd.openxmlformats-package.relationships+xml"/>
  <Override PartName="/ppt/slides/_rels/slide95.xml.rels" ContentType="application/vnd.openxmlformats-package.relationships+xml"/>
  <Override PartName="/ppt/slides/_rels/slide85.xml.rels" ContentType="application/vnd.openxmlformats-package.relationships+xml"/>
  <Override PartName="/ppt/slides/_rels/slide88.xml.rels" ContentType="application/vnd.openxmlformats-package.relationships+xml"/>
  <Override PartName="/ppt/slides/_rels/slide31.xml.rels" ContentType="application/vnd.openxmlformats-package.relationships+xml"/>
  <Override PartName="/ppt/slides/_rels/slide133.xml.rels" ContentType="application/vnd.openxmlformats-package.relationships+xml"/>
  <Override PartName="/ppt/slides/_rels/slide80.xml.rels" ContentType="application/vnd.openxmlformats-package.relationships+xml"/>
  <Override PartName="/ppt/slides/_rels/slide121.xml.rels" ContentType="application/vnd.openxmlformats-package.relationships+xml"/>
  <Override PartName="/ppt/slides/_rels/slide96.xml.rels" ContentType="application/vnd.openxmlformats-package.relationships+xml"/>
  <Override PartName="/ppt/slides/_rels/slide64.xml.rels" ContentType="application/vnd.openxmlformats-package.relationships+xml"/>
  <Override PartName="/ppt/slides/_rels/slide134.xml.rels" ContentType="application/vnd.openxmlformats-package.relationships+xml"/>
  <Override PartName="/ppt/slides/_rels/slide81.xml.rels" ContentType="application/vnd.openxmlformats-package.relationships+xml"/>
  <Override PartName="/ppt/slides/_rels/slide122.xml.rels" ContentType="application/vnd.openxmlformats-package.relationships+xml"/>
  <Override PartName="/ppt/slides/_rels/slide91.xml.rels" ContentType="application/vnd.openxmlformats-package.relationships+xml"/>
  <Override PartName="/ppt/slides/_rels/slide43.xml.rels" ContentType="application/vnd.openxmlformats-package.relationships+xml"/>
  <Override PartName="/ppt/slides/_rels/slide132.xml.rels" ContentType="application/vnd.openxmlformats-package.relationships+xml"/>
  <Override PartName="/ppt/slides/_rels/slide77.xml.rels" ContentType="application/vnd.openxmlformats-package.relationships+xml"/>
  <Override PartName="/ppt/slides/_rels/slide63.xml.rels" ContentType="application/vnd.openxmlformats-package.relationships+xml"/>
  <Override PartName="/ppt/slides/_rels/slide131.xml.rels" ContentType="application/vnd.openxmlformats-package.relationships+xml"/>
  <Override PartName="/ppt/slides/_rels/slide70.xml.rels" ContentType="application/vnd.openxmlformats-package.relationships+xml"/>
  <Override PartName="/ppt/slides/_rels/slide62.xml.rels" ContentType="application/vnd.openxmlformats-package.relationships+xml"/>
  <Override PartName="/ppt/slides/_rels/slide84.xml.rels" ContentType="application/vnd.openxmlformats-package.relationships+xml"/>
  <Override PartName="/ppt/slides/_rels/slide72.xml.rels" ContentType="application/vnd.openxmlformats-package.relationships+xml"/>
  <Override PartName="/ppt/slides/_rels/slide76.xml.rels" ContentType="application/vnd.openxmlformats-package.relationships+xml"/>
  <Override PartName="/ppt/slides/_rels/slide68.xml.rels" ContentType="application/vnd.openxmlformats-package.relationships+xml"/>
  <Override PartName="/ppt/slides/_rels/slide75.xml.rels" ContentType="application/vnd.openxmlformats-package.relationships+xml"/>
  <Override PartName="/ppt/slides/_rels/slide67.xml.rels" ContentType="application/vnd.openxmlformats-package.relationships+xml"/>
  <Override PartName="/ppt/slides/_rels/slide10.xml.rels" ContentType="application/vnd.openxmlformats-package.relationships+xml"/>
  <Override PartName="/ppt/slides/_rels/slide100.xml.rels" ContentType="application/vnd.openxmlformats-package.relationships+xml"/>
  <Override PartName="/ppt/slides/_rels/slide74.xml.rels" ContentType="application/vnd.openxmlformats-package.relationships+xml"/>
  <Override PartName="/ppt/slides/_rels/slide73.xml.rels" ContentType="application/vnd.openxmlformats-package.relationships+xml"/>
  <Override PartName="/ppt/slides/_rels/slide78.xml.rels" ContentType="application/vnd.openxmlformats-package.relationships+xml"/>
  <Override PartName="/ppt/slides/_rels/slide7.xml.rels" ContentType="application/vnd.openxmlformats-package.relationships+xml"/>
  <Override PartName="/ppt/slides/_rels/slide117.xml.rels" ContentType="application/vnd.openxmlformats-package.relationships+xml"/>
  <Override PartName="/ppt/slides/_rels/slide38.xml.rels" ContentType="application/vnd.openxmlformats-package.relationships+xml"/>
  <Override PartName="/ppt/slides/_rels/slide128.xml.rels" ContentType="application/vnd.openxmlformats-package.relationships+xml"/>
  <Override PartName="/ppt/slides/_rels/slide47.xml.rels" ContentType="application/vnd.openxmlformats-package.relationships+xml"/>
  <Override PartName="/ppt/slides/_rels/slide137.xml.rels" ContentType="application/vnd.openxmlformats-package.relationships+xml"/>
  <Override PartName="/ppt/slides/_rels/slide22.xml.rels" ContentType="application/vnd.openxmlformats-package.relationships+xml"/>
  <Override PartName="/ppt/slides/_rels/slide112.xml.rels" ContentType="application/vnd.openxmlformats-package.relationships+xml"/>
  <Override PartName="/ppt/slides/_rels/slide46.xml.rels" ContentType="application/vnd.openxmlformats-package.relationships+xml"/>
  <Override PartName="/ppt/slides/_rels/slide136.xml.rels" ContentType="application/vnd.openxmlformats-package.relationships+xml"/>
  <Override PartName="/ppt/slides/_rels/slide55.xml.rels" ContentType="application/vnd.openxmlformats-package.relationships+xml"/>
  <Override PartName="/ppt/slides/_rels/slide108.xml.rels" ContentType="application/vnd.openxmlformats-package.relationships+xml"/>
  <Override PartName="/ppt/slides/_rels/slide28.xml.rels" ContentType="application/vnd.openxmlformats-package.relationships+xml"/>
  <Override PartName="/ppt/slides/_rels/slide32.xml.rels" ContentType="application/vnd.openxmlformats-package.relationships+xml"/>
  <Override PartName="/ppt/slides/_rels/slide89.xml.rels" ContentType="application/vnd.openxmlformats-package.relationships+xml"/>
  <Override PartName="/ppt/slides/_rels/slide54.xml.rels" ContentType="application/vnd.openxmlformats-package.relationships+xml"/>
  <Override PartName="/ppt/slides/_rels/slide107.xml.rels" ContentType="application/vnd.openxmlformats-package.relationships+xml"/>
  <Override PartName="/ppt/slides/_rels/slide27.xml.rels" ContentType="application/vnd.openxmlformats-package.relationships+xml"/>
  <Override PartName="/ppt/slides/_rels/slide53.xml.rels" ContentType="application/vnd.openxmlformats-package.relationships+xml"/>
  <Override PartName="/ppt/slides/_rels/slide106.xml.rels" ContentType="application/vnd.openxmlformats-package.relationships+xml"/>
  <Override PartName="/ppt/slides/_rels/slide35.xml.rels" ContentType="application/vnd.openxmlformats-package.relationships+xml"/>
  <Override PartName="/ppt/slides/_rels/slide125.xml.rels" ContentType="application/vnd.openxmlformats-package.relationships+xml"/>
  <Override PartName="/ppt/slides/_rels/slide42.xml.rels" ContentType="application/vnd.openxmlformats-package.relationships+xml"/>
  <Override PartName="/ppt/slides/_rels/slide99.xml.rels" ContentType="application/vnd.openxmlformats-package.relationships+xml"/>
  <Override PartName="/ppt/slides/_rels/slide34.xml.rels" ContentType="application/vnd.openxmlformats-package.relationships+xml"/>
  <Override PartName="/ppt/slides/_rels/slide124.xml.rels" ContentType="application/vnd.openxmlformats-package.relationships+xml"/>
  <Override PartName="/ppt/slides/_rels/slide41.xml.rels" ContentType="application/vnd.openxmlformats-package.relationships+xml"/>
  <Override PartName="/ppt/slides/_rels/slide98.xml.rels" ContentType="application/vnd.openxmlformats-package.relationships+xml"/>
  <Override PartName="/ppt/slides/_rels/slide45.xml.rels" ContentType="application/vnd.openxmlformats-package.relationships+xml"/>
  <Override PartName="/ppt/slides/_rels/slide2.xml.rels" ContentType="application/vnd.openxmlformats-package.relationships+xml"/>
  <Override PartName="/ppt/slides/_rels/slide111.xml.rels" ContentType="application/vnd.openxmlformats-package.relationships+xml"/>
  <Override PartName="/ppt/slides/_rels/slide21.xml.rels" ContentType="application/vnd.openxmlformats-package.relationships+xml"/>
  <Override PartName="/ppt/slides/_rels/slide6.xml.rels" ContentType="application/vnd.openxmlformats-package.relationships+xml"/>
  <Override PartName="/ppt/slides/_rels/slide51.xml.rels" ContentType="application/vnd.openxmlformats-package.relationships+xml"/>
  <Override PartName="/ppt/slides/_rels/slide110.xml.rels" ContentType="application/vnd.openxmlformats-package.relationships+xml"/>
  <Override PartName="/ppt/slides/_rels/slide20.xml.rels" ContentType="application/vnd.openxmlformats-package.relationships+xml"/>
  <Override PartName="/ppt/slides/_rels/slide79.xml.rels" ContentType="application/vnd.openxmlformats-package.relationships+xml"/>
  <Override PartName="/ppt/slides/_rels/slide3.xml.rels" ContentType="application/vnd.openxmlformats-package.relationships+xml"/>
  <Override PartName="/ppt/slides/_rels/slide60.xml.rels" ContentType="application/vnd.openxmlformats-package.relationships+xml"/>
  <Override PartName="/ppt/slides/_rels/slide9.xml.rels" ContentType="application/vnd.openxmlformats-package.relationships+xml"/>
  <Override PartName="/ppt/slides/_rels/slide119.xml.rels" ContentType="application/vnd.openxmlformats-package.relationships+xml"/>
  <Override PartName="/ppt/slides/_rels/slide66.xml.rels" ContentType="application/vnd.openxmlformats-package.relationships+xml"/>
  <Override PartName="/ppt/slides/_rels/slide71.xml.rels" ContentType="application/vnd.openxmlformats-package.relationships+xml"/>
  <Override PartName="/ppt/slides/_rels/slide57.xml.rels" ContentType="application/vnd.openxmlformats-package.relationships+xml"/>
  <Override PartName="/ppt/slides/_rels/slide101.xml.rels" ContentType="application/vnd.openxmlformats-package.relationships+xml"/>
  <Override PartName="/ppt/slides/_rels/slide11.xml.rels" ContentType="application/vnd.openxmlformats-package.relationships+xml"/>
  <Override PartName="/ppt/slides/_rels/slide24.xml.rels" ContentType="application/vnd.openxmlformats-package.relationships+xml"/>
  <Override PartName="/ppt/slides/_rels/slide114.xml.rels" ContentType="application/vnd.openxmlformats-package.relationships+xml"/>
  <Override PartName="/ppt/slides/_rels/slide140.xml.rels" ContentType="application/vnd.openxmlformats-package.relationships+xml"/>
  <Override PartName="/ppt/slides/_rels/slide50.xml.rels" ContentType="application/vnd.openxmlformats-package.relationships+xml"/>
  <Override PartName="/ppt/slides/slide6.xml" ContentType="application/vnd.openxmlformats-officedocument.presentationml.slide+xml"/>
  <Override PartName="/ppt/slides/slide54.xml" ContentType="application/vnd.openxmlformats-officedocument.presentationml.slide+xml"/>
  <Override PartName="/ppt/slides/slide119.xml" ContentType="application/vnd.openxmlformats-officedocument.presentationml.slide+xml"/>
  <Override PartName="/ppt/slides/slide20.xml" ContentType="application/vnd.openxmlformats-officedocument.presentationml.slide+xml"/>
  <Override PartName="/ppt/slides/slide114.xml" ContentType="application/vnd.openxmlformats-officedocument.presentationml.slide+xml"/>
  <Override PartName="/ppt/slides/slide79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s/slide56.xml" ContentType="application/vnd.openxmlformats-officedocument.presentationml.slide+xml"/>
  <Override PartName="/ppt/slides/slide10.xml" ContentType="application/vnd.openxmlformats-officedocument.presentationml.slide+xml"/>
  <Override PartName="/ppt/slides/slide109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9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51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52.xml" ContentType="application/vnd.openxmlformats-officedocument.presentationml.slide+xml"/>
  <Override PartName="/ppt/slides/slide27.xml" ContentType="application/vnd.openxmlformats-officedocument.presentationml.slide+xml"/>
  <Override PartName="/ppt/slides/slide5.xml" ContentType="application/vnd.openxmlformats-officedocument.presentationml.slide+xml"/>
  <Override PartName="/ppt/slides/slide5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90.xml" ContentType="application/vnd.openxmlformats-officedocument.presentationml.slide+xml"/>
  <Override PartName="/ppt/slides/slide16.xml" ContentType="application/vnd.openxmlformats-officedocument.presentationml.slide+xml"/>
  <Override PartName="/ppt/slides/slide91.xml" ContentType="application/vnd.openxmlformats-officedocument.presentationml.slide+xml"/>
  <Override PartName="/ppt/slides/slide17.xml" ContentType="application/vnd.openxmlformats-officedocument.presentationml.slide+xml"/>
  <Override PartName="/ppt/slides/slide92.xml" ContentType="application/vnd.openxmlformats-officedocument.presentationml.slide+xml"/>
  <Override PartName="/ppt/slides/slide18.xml" ContentType="application/vnd.openxmlformats-officedocument.presentationml.slide+xml"/>
  <Override PartName="/ppt/slides/slide93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  <p:sldId id="394" r:id="rId143"/>
    <p:sldId id="395" r:id="rId144"/>
  </p:sldIdLst>
  <p:sldSz cx="9144000" cy="6858000"/>
  <p:notesSz cx="7315200" cy="96012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slide" Target="slides/slide71.xml"/><Relationship Id="rId76" Type="http://schemas.openxmlformats.org/officeDocument/2006/relationships/slide" Target="slides/slide72.xml"/><Relationship Id="rId77" Type="http://schemas.openxmlformats.org/officeDocument/2006/relationships/slide" Target="slides/slide73.xml"/><Relationship Id="rId78" Type="http://schemas.openxmlformats.org/officeDocument/2006/relationships/slide" Target="slides/slide74.xml"/><Relationship Id="rId79" Type="http://schemas.openxmlformats.org/officeDocument/2006/relationships/slide" Target="slides/slide75.xml"/><Relationship Id="rId80" Type="http://schemas.openxmlformats.org/officeDocument/2006/relationships/slide" Target="slides/slide76.xml"/><Relationship Id="rId81" Type="http://schemas.openxmlformats.org/officeDocument/2006/relationships/slide" Target="slides/slide77.xml"/><Relationship Id="rId82" Type="http://schemas.openxmlformats.org/officeDocument/2006/relationships/slide" Target="slides/slide78.xml"/><Relationship Id="rId83" Type="http://schemas.openxmlformats.org/officeDocument/2006/relationships/slide" Target="slides/slide79.xml"/><Relationship Id="rId84" Type="http://schemas.openxmlformats.org/officeDocument/2006/relationships/slide" Target="slides/slide80.xml"/><Relationship Id="rId85" Type="http://schemas.openxmlformats.org/officeDocument/2006/relationships/slide" Target="slides/slide81.xml"/><Relationship Id="rId86" Type="http://schemas.openxmlformats.org/officeDocument/2006/relationships/slide" Target="slides/slide82.xml"/><Relationship Id="rId87" Type="http://schemas.openxmlformats.org/officeDocument/2006/relationships/slide" Target="slides/slide83.xml"/><Relationship Id="rId88" Type="http://schemas.openxmlformats.org/officeDocument/2006/relationships/slide" Target="slides/slide84.xml"/><Relationship Id="rId89" Type="http://schemas.openxmlformats.org/officeDocument/2006/relationships/slide" Target="slides/slide85.xml"/><Relationship Id="rId90" Type="http://schemas.openxmlformats.org/officeDocument/2006/relationships/slide" Target="slides/slide86.xml"/><Relationship Id="rId91" Type="http://schemas.openxmlformats.org/officeDocument/2006/relationships/slide" Target="slides/slide87.xml"/><Relationship Id="rId92" Type="http://schemas.openxmlformats.org/officeDocument/2006/relationships/slide" Target="slides/slide88.xml"/><Relationship Id="rId93" Type="http://schemas.openxmlformats.org/officeDocument/2006/relationships/slide" Target="slides/slide89.xml"/><Relationship Id="rId94" Type="http://schemas.openxmlformats.org/officeDocument/2006/relationships/slide" Target="slides/slide90.xml"/><Relationship Id="rId95" Type="http://schemas.openxmlformats.org/officeDocument/2006/relationships/slide" Target="slides/slide91.xml"/><Relationship Id="rId96" Type="http://schemas.openxmlformats.org/officeDocument/2006/relationships/slide" Target="slides/slide92.xml"/><Relationship Id="rId97" Type="http://schemas.openxmlformats.org/officeDocument/2006/relationships/slide" Target="slides/slide93.xml"/><Relationship Id="rId98" Type="http://schemas.openxmlformats.org/officeDocument/2006/relationships/slide" Target="slides/slide94.xml"/><Relationship Id="rId99" Type="http://schemas.openxmlformats.org/officeDocument/2006/relationships/slide" Target="slides/slide95.xml"/><Relationship Id="rId100" Type="http://schemas.openxmlformats.org/officeDocument/2006/relationships/slide" Target="slides/slide96.xml"/><Relationship Id="rId101" Type="http://schemas.openxmlformats.org/officeDocument/2006/relationships/slide" Target="slides/slide97.xml"/><Relationship Id="rId102" Type="http://schemas.openxmlformats.org/officeDocument/2006/relationships/slide" Target="slides/slide98.xml"/><Relationship Id="rId103" Type="http://schemas.openxmlformats.org/officeDocument/2006/relationships/slide" Target="slides/slide99.xml"/><Relationship Id="rId104" Type="http://schemas.openxmlformats.org/officeDocument/2006/relationships/slide" Target="slides/slide100.xml"/><Relationship Id="rId105" Type="http://schemas.openxmlformats.org/officeDocument/2006/relationships/slide" Target="slides/slide101.xml"/><Relationship Id="rId106" Type="http://schemas.openxmlformats.org/officeDocument/2006/relationships/slide" Target="slides/slide102.xml"/><Relationship Id="rId107" Type="http://schemas.openxmlformats.org/officeDocument/2006/relationships/slide" Target="slides/slide103.xml"/><Relationship Id="rId108" Type="http://schemas.openxmlformats.org/officeDocument/2006/relationships/slide" Target="slides/slide104.xml"/><Relationship Id="rId109" Type="http://schemas.openxmlformats.org/officeDocument/2006/relationships/slide" Target="slides/slide105.xml"/><Relationship Id="rId110" Type="http://schemas.openxmlformats.org/officeDocument/2006/relationships/slide" Target="slides/slide106.xml"/><Relationship Id="rId111" Type="http://schemas.openxmlformats.org/officeDocument/2006/relationships/slide" Target="slides/slide107.xml"/><Relationship Id="rId112" Type="http://schemas.openxmlformats.org/officeDocument/2006/relationships/slide" Target="slides/slide108.xml"/><Relationship Id="rId113" Type="http://schemas.openxmlformats.org/officeDocument/2006/relationships/slide" Target="slides/slide109.xml"/><Relationship Id="rId114" Type="http://schemas.openxmlformats.org/officeDocument/2006/relationships/slide" Target="slides/slide110.xml"/><Relationship Id="rId115" Type="http://schemas.openxmlformats.org/officeDocument/2006/relationships/slide" Target="slides/slide111.xml"/><Relationship Id="rId116" Type="http://schemas.openxmlformats.org/officeDocument/2006/relationships/slide" Target="slides/slide112.xml"/><Relationship Id="rId117" Type="http://schemas.openxmlformats.org/officeDocument/2006/relationships/slide" Target="slides/slide113.xml"/><Relationship Id="rId118" Type="http://schemas.openxmlformats.org/officeDocument/2006/relationships/slide" Target="slides/slide114.xml"/><Relationship Id="rId119" Type="http://schemas.openxmlformats.org/officeDocument/2006/relationships/slide" Target="slides/slide115.xml"/><Relationship Id="rId120" Type="http://schemas.openxmlformats.org/officeDocument/2006/relationships/slide" Target="slides/slide116.xml"/><Relationship Id="rId121" Type="http://schemas.openxmlformats.org/officeDocument/2006/relationships/slide" Target="slides/slide117.xml"/><Relationship Id="rId122" Type="http://schemas.openxmlformats.org/officeDocument/2006/relationships/slide" Target="slides/slide118.xml"/><Relationship Id="rId123" Type="http://schemas.openxmlformats.org/officeDocument/2006/relationships/slide" Target="slides/slide119.xml"/><Relationship Id="rId124" Type="http://schemas.openxmlformats.org/officeDocument/2006/relationships/slide" Target="slides/slide120.xml"/><Relationship Id="rId125" Type="http://schemas.openxmlformats.org/officeDocument/2006/relationships/slide" Target="slides/slide121.xml"/><Relationship Id="rId126" Type="http://schemas.openxmlformats.org/officeDocument/2006/relationships/slide" Target="slides/slide122.xml"/><Relationship Id="rId127" Type="http://schemas.openxmlformats.org/officeDocument/2006/relationships/slide" Target="slides/slide123.xml"/><Relationship Id="rId128" Type="http://schemas.openxmlformats.org/officeDocument/2006/relationships/slide" Target="slides/slide124.xml"/><Relationship Id="rId129" Type="http://schemas.openxmlformats.org/officeDocument/2006/relationships/slide" Target="slides/slide125.xml"/><Relationship Id="rId130" Type="http://schemas.openxmlformats.org/officeDocument/2006/relationships/slide" Target="slides/slide126.xml"/><Relationship Id="rId131" Type="http://schemas.openxmlformats.org/officeDocument/2006/relationships/slide" Target="slides/slide127.xml"/><Relationship Id="rId132" Type="http://schemas.openxmlformats.org/officeDocument/2006/relationships/slide" Target="slides/slide128.xml"/><Relationship Id="rId133" Type="http://schemas.openxmlformats.org/officeDocument/2006/relationships/slide" Target="slides/slide129.xml"/><Relationship Id="rId134" Type="http://schemas.openxmlformats.org/officeDocument/2006/relationships/slide" Target="slides/slide130.xml"/><Relationship Id="rId135" Type="http://schemas.openxmlformats.org/officeDocument/2006/relationships/slide" Target="slides/slide131.xml"/><Relationship Id="rId136" Type="http://schemas.openxmlformats.org/officeDocument/2006/relationships/slide" Target="slides/slide132.xml"/><Relationship Id="rId137" Type="http://schemas.openxmlformats.org/officeDocument/2006/relationships/slide" Target="slides/slide133.xml"/><Relationship Id="rId138" Type="http://schemas.openxmlformats.org/officeDocument/2006/relationships/slide" Target="slides/slide134.xml"/><Relationship Id="rId139" Type="http://schemas.openxmlformats.org/officeDocument/2006/relationships/slide" Target="slides/slide135.xml"/><Relationship Id="rId140" Type="http://schemas.openxmlformats.org/officeDocument/2006/relationships/slide" Target="slides/slide136.xml"/><Relationship Id="rId141" Type="http://schemas.openxmlformats.org/officeDocument/2006/relationships/slide" Target="slides/slide137.xml"/><Relationship Id="rId142" Type="http://schemas.openxmlformats.org/officeDocument/2006/relationships/slide" Target="slides/slide138.xml"/><Relationship Id="rId143" Type="http://schemas.openxmlformats.org/officeDocument/2006/relationships/slide" Target="slides/slide139.xml"/><Relationship Id="rId144" Type="http://schemas.openxmlformats.org/officeDocument/2006/relationships/slide" Target="slides/slide14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Click to move the slide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n-US" sz="1400" spc="-1" strike="noStrike">
                <a:latin typeface="Times New Roman"/>
              </a:rPr>
              <a:t>&lt;header&gt;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3509CE52-4A6A-47CC-A4DC-DE2A655AE46C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PlaceHolder 1"/>
          <p:cNvSpPr>
            <a:spLocks noGrp="1"/>
          </p:cNvSpPr>
          <p:nvPr>
            <p:ph type="sldImg"/>
          </p:nvPr>
        </p:nvSpPr>
        <p:spPr>
          <a:xfrm>
            <a:off x="1257480" y="720720"/>
            <a:ext cx="4800240" cy="3600000"/>
          </a:xfrm>
          <a:prstGeom prst="rect">
            <a:avLst/>
          </a:prstGeom>
        </p:spPr>
      </p:sp>
      <p:sp>
        <p:nvSpPr>
          <p:cNvPr id="659" name="PlaceHolder 2"/>
          <p:cNvSpPr>
            <a:spLocks noGrp="1"/>
          </p:cNvSpPr>
          <p:nvPr>
            <p:ph type="body"/>
          </p:nvPr>
        </p:nvSpPr>
        <p:spPr>
          <a:xfrm>
            <a:off x="731880" y="4560840"/>
            <a:ext cx="5851080" cy="4319280"/>
          </a:xfrm>
          <a:prstGeom prst="rect">
            <a:avLst/>
          </a:prstGeom>
        </p:spPr>
        <p:txBody>
          <a:bodyPr lIns="96840" rIns="96840" tIns="48240" bIns="48240">
            <a:noAutofit/>
          </a:bodyPr>
          <a:p>
            <a:endParaRPr b="0" lang="en-US" sz="2000" spc="-1" strike="noStrike">
              <a:latin typeface="Arial"/>
            </a:endParaRPr>
          </a:p>
        </p:txBody>
      </p:sp>
      <p:sp>
        <p:nvSpPr>
          <p:cNvPr id="660" name="TextShape 3"/>
          <p:cNvSpPr txBox="1"/>
          <p:nvPr/>
        </p:nvSpPr>
        <p:spPr>
          <a:xfrm>
            <a:off x="4143240" y="9120240"/>
            <a:ext cx="3169800" cy="479160"/>
          </a:xfrm>
          <a:prstGeom prst="rect">
            <a:avLst/>
          </a:prstGeom>
          <a:noFill/>
          <a:ln w="9360">
            <a:noFill/>
          </a:ln>
        </p:spPr>
        <p:txBody>
          <a:bodyPr lIns="96840" rIns="96840" tIns="48240" bIns="48240" anchor="b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661" name="TextShape 4"/>
          <p:cNvSpPr txBox="1"/>
          <p:nvPr/>
        </p:nvSpPr>
        <p:spPr>
          <a:xfrm>
            <a:off x="4143240" y="0"/>
            <a:ext cx="3169800" cy="479160"/>
          </a:xfrm>
          <a:prstGeom prst="rect">
            <a:avLst/>
          </a:prstGeom>
          <a:noFill/>
          <a:ln w="9360">
            <a:noFill/>
          </a:ln>
        </p:spPr>
        <p:txBody>
          <a:bodyPr lIns="96840" rIns="96840" tIns="48240" bIns="48240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Arial [TMC ]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Click to edit the outline text format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Second Outline Level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Third Outline Level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Fourth Outline Level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Fifth Outline Level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Sixth Outline Level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Seventh Outline Level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Arial [TMC ]"/>
              </a:rPr>
              <a:t>Click to edit Master title style</a:t>
            </a:r>
            <a:endParaRPr b="0" lang="en-US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Click to edit Master text styles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Second level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Third level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0.xml.rels><?xml version="1.0" encoding="UTF-8"?>
<Relationships xmlns="http://schemas.openxmlformats.org/package/2006/relationships"><Relationship Id="rId1" Type="http://schemas.openxmlformats.org/officeDocument/2006/relationships/image" Target="../media/image139.png"/><Relationship Id="rId2" Type="http://schemas.openxmlformats.org/officeDocument/2006/relationships/slideLayout" Target="../slideLayouts/slideLayout13.xml"/>
</Relationships>
</file>

<file path=ppt/slides/_rels/slide101.xml.rels><?xml version="1.0" encoding="UTF-8"?>
<Relationships xmlns="http://schemas.openxmlformats.org/package/2006/relationships"><Relationship Id="rId1" Type="http://schemas.openxmlformats.org/officeDocument/2006/relationships/image" Target="../media/image140.png"/><Relationship Id="rId2" Type="http://schemas.openxmlformats.org/officeDocument/2006/relationships/slideLayout" Target="../slideLayouts/slideLayout13.xml"/>
</Relationships>
</file>

<file path=ppt/slides/_rels/slide102.xml.rels><?xml version="1.0" encoding="UTF-8"?>
<Relationships xmlns="http://schemas.openxmlformats.org/package/2006/relationships"><Relationship Id="rId1" Type="http://schemas.openxmlformats.org/officeDocument/2006/relationships/image" Target="../media/image141.png"/><Relationship Id="rId2" Type="http://schemas.openxmlformats.org/officeDocument/2006/relationships/slideLayout" Target="../slideLayouts/slideLayout13.xml"/>
</Relationships>
</file>

<file path=ppt/slides/_rels/slide103.xml.rels><?xml version="1.0" encoding="UTF-8"?>
<Relationships xmlns="http://schemas.openxmlformats.org/package/2006/relationships"><Relationship Id="rId1" Type="http://schemas.openxmlformats.org/officeDocument/2006/relationships/image" Target="../media/image142.png"/><Relationship Id="rId2" Type="http://schemas.openxmlformats.org/officeDocument/2006/relationships/slideLayout" Target="../slideLayouts/slideLayout13.xml"/>
</Relationships>
</file>

<file path=ppt/slides/_rels/slide104.xml.rels><?xml version="1.0" encoding="UTF-8"?>
<Relationships xmlns="http://schemas.openxmlformats.org/package/2006/relationships"><Relationship Id="rId1" Type="http://schemas.openxmlformats.org/officeDocument/2006/relationships/image" Target="../media/image143.png"/><Relationship Id="rId2" Type="http://schemas.openxmlformats.org/officeDocument/2006/relationships/slideLayout" Target="../slideLayouts/slideLayout13.xml"/>
</Relationships>
</file>

<file path=ppt/slides/_rels/slide105.xml.rels><?xml version="1.0" encoding="UTF-8"?>
<Relationships xmlns="http://schemas.openxmlformats.org/package/2006/relationships"><Relationship Id="rId1" Type="http://schemas.openxmlformats.org/officeDocument/2006/relationships/image" Target="../media/image144.png"/><Relationship Id="rId2" Type="http://schemas.openxmlformats.org/officeDocument/2006/relationships/slideLayout" Target="../slideLayouts/slideLayout13.xml"/>
</Relationships>
</file>

<file path=ppt/slides/_rels/slide106.xml.rels><?xml version="1.0" encoding="UTF-8"?>
<Relationships xmlns="http://schemas.openxmlformats.org/package/2006/relationships"><Relationship Id="rId1" Type="http://schemas.openxmlformats.org/officeDocument/2006/relationships/image" Target="../media/image145.png"/><Relationship Id="rId2" Type="http://schemas.openxmlformats.org/officeDocument/2006/relationships/image" Target="../media/image146.jpeg"/><Relationship Id="rId3" Type="http://schemas.openxmlformats.org/officeDocument/2006/relationships/slideLayout" Target="../slideLayouts/slideLayout13.xml"/>
</Relationships>
</file>

<file path=ppt/slides/_rels/slide107.xml.rels><?xml version="1.0" encoding="UTF-8"?>
<Relationships xmlns="http://schemas.openxmlformats.org/package/2006/relationships"><Relationship Id="rId1" Type="http://schemas.openxmlformats.org/officeDocument/2006/relationships/image" Target="../media/image147.png"/><Relationship Id="rId2" Type="http://schemas.openxmlformats.org/officeDocument/2006/relationships/image" Target="../media/image148.jpeg"/><Relationship Id="rId3" Type="http://schemas.openxmlformats.org/officeDocument/2006/relationships/slideLayout" Target="../slideLayouts/slideLayout13.xml"/>
</Relationships>
</file>

<file path=ppt/slides/_rels/slide108.xml.rels><?xml version="1.0" encoding="UTF-8"?>
<Relationships xmlns="http://schemas.openxmlformats.org/package/2006/relationships"><Relationship Id="rId1" Type="http://schemas.openxmlformats.org/officeDocument/2006/relationships/image" Target="../media/image149.png"/><Relationship Id="rId2" Type="http://schemas.openxmlformats.org/officeDocument/2006/relationships/image" Target="../media/image150.jpeg"/><Relationship Id="rId3" Type="http://schemas.openxmlformats.org/officeDocument/2006/relationships/slideLayout" Target="../slideLayouts/slideLayout13.xml"/>
</Relationships>
</file>

<file path=ppt/slides/_rels/slide109.xml.rels><?xml version="1.0" encoding="UTF-8"?>
<Relationships xmlns="http://schemas.openxmlformats.org/package/2006/relationships"><Relationship Id="rId1" Type="http://schemas.openxmlformats.org/officeDocument/2006/relationships/image" Target="../media/image151.png"/><Relationship Id="rId2" Type="http://schemas.openxmlformats.org/officeDocument/2006/relationships/image" Target="../media/image152.jpe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
</Relationships>
</file>

<file path=ppt/slides/_rels/slide110.xml.rels><?xml version="1.0" encoding="UTF-8"?>
<Relationships xmlns="http://schemas.openxmlformats.org/package/2006/relationships"><Relationship Id="rId1" Type="http://schemas.openxmlformats.org/officeDocument/2006/relationships/image" Target="../media/image153.png"/><Relationship Id="rId2" Type="http://schemas.openxmlformats.org/officeDocument/2006/relationships/image" Target="../media/image154.jpeg"/><Relationship Id="rId3" Type="http://schemas.openxmlformats.org/officeDocument/2006/relationships/slideLayout" Target="../slideLayouts/slideLayout13.xml"/>
</Relationships>
</file>

<file path=ppt/slides/_rels/slide111.xml.rels><?xml version="1.0" encoding="UTF-8"?>
<Relationships xmlns="http://schemas.openxmlformats.org/package/2006/relationships"><Relationship Id="rId1" Type="http://schemas.openxmlformats.org/officeDocument/2006/relationships/image" Target="../media/image155.png"/><Relationship Id="rId2" Type="http://schemas.openxmlformats.org/officeDocument/2006/relationships/slideLayout" Target="../slideLayouts/slideLayout13.xml"/>
</Relationships>
</file>

<file path=ppt/slides/_rels/slide112.xml.rels><?xml version="1.0" encoding="UTF-8"?>
<Relationships xmlns="http://schemas.openxmlformats.org/package/2006/relationships"><Relationship Id="rId1" Type="http://schemas.openxmlformats.org/officeDocument/2006/relationships/image" Target="../media/image156.png"/><Relationship Id="rId2" Type="http://schemas.openxmlformats.org/officeDocument/2006/relationships/slideLayout" Target="../slideLayouts/slideLayout13.xml"/>
</Relationships>
</file>

<file path=ppt/slides/_rels/slide113.xml.rels><?xml version="1.0" encoding="UTF-8"?>
<Relationships xmlns="http://schemas.openxmlformats.org/package/2006/relationships"><Relationship Id="rId1" Type="http://schemas.openxmlformats.org/officeDocument/2006/relationships/image" Target="../media/image157.png"/><Relationship Id="rId2" Type="http://schemas.openxmlformats.org/officeDocument/2006/relationships/image" Target="../media/image158.png"/><Relationship Id="rId3" Type="http://schemas.openxmlformats.org/officeDocument/2006/relationships/slideLayout" Target="../slideLayouts/slideLayout13.xml"/>
</Relationships>
</file>

<file path=ppt/slides/_rels/slide114.xml.rels><?xml version="1.0" encoding="UTF-8"?>
<Relationships xmlns="http://schemas.openxmlformats.org/package/2006/relationships"><Relationship Id="rId1" Type="http://schemas.openxmlformats.org/officeDocument/2006/relationships/image" Target="../media/image159.png"/><Relationship Id="rId2" Type="http://schemas.openxmlformats.org/officeDocument/2006/relationships/image" Target="../media/image160.png"/><Relationship Id="rId3" Type="http://schemas.openxmlformats.org/officeDocument/2006/relationships/slideLayout" Target="../slideLayouts/slideLayout13.xml"/>
</Relationships>
</file>

<file path=ppt/slides/_rels/slide115.xml.rels><?xml version="1.0" encoding="UTF-8"?>
<Relationships xmlns="http://schemas.openxmlformats.org/package/2006/relationships"><Relationship Id="rId1" Type="http://schemas.openxmlformats.org/officeDocument/2006/relationships/image" Target="../media/image161.png"/><Relationship Id="rId2" Type="http://schemas.openxmlformats.org/officeDocument/2006/relationships/image" Target="../media/image162.png"/><Relationship Id="rId3" Type="http://schemas.openxmlformats.org/officeDocument/2006/relationships/slideLayout" Target="../slideLayouts/slideLayout13.xml"/>
</Relationships>
</file>

<file path=ppt/slides/_rels/slide116.xml.rels><?xml version="1.0" encoding="UTF-8"?>
<Relationships xmlns="http://schemas.openxmlformats.org/package/2006/relationships"><Relationship Id="rId1" Type="http://schemas.openxmlformats.org/officeDocument/2006/relationships/image" Target="../media/image163.png"/><Relationship Id="rId2" Type="http://schemas.openxmlformats.org/officeDocument/2006/relationships/image" Target="../media/image164.png"/><Relationship Id="rId3" Type="http://schemas.openxmlformats.org/officeDocument/2006/relationships/slideLayout" Target="../slideLayouts/slideLayout13.xml"/>
</Relationships>
</file>

<file path=ppt/slides/_rels/slide117.xml.rels><?xml version="1.0" encoding="UTF-8"?>
<Relationships xmlns="http://schemas.openxmlformats.org/package/2006/relationships"><Relationship Id="rId1" Type="http://schemas.openxmlformats.org/officeDocument/2006/relationships/image" Target="../media/image165.png"/><Relationship Id="rId2" Type="http://schemas.openxmlformats.org/officeDocument/2006/relationships/slideLayout" Target="../slideLayouts/slideLayout13.xml"/>
</Relationships>
</file>

<file path=ppt/slides/_rels/slide118.xml.rels><?xml version="1.0" encoding="UTF-8"?>
<Relationships xmlns="http://schemas.openxmlformats.org/package/2006/relationships"><Relationship Id="rId1" Type="http://schemas.openxmlformats.org/officeDocument/2006/relationships/image" Target="../media/image166.png"/><Relationship Id="rId2" Type="http://schemas.openxmlformats.org/officeDocument/2006/relationships/slideLayout" Target="../slideLayouts/slideLayout13.xml"/>
</Relationships>
</file>

<file path=ppt/slides/_rels/slide119.xml.rels><?xml version="1.0" encoding="UTF-8"?>
<Relationships xmlns="http://schemas.openxmlformats.org/package/2006/relationships"><Relationship Id="rId1" Type="http://schemas.openxmlformats.org/officeDocument/2006/relationships/image" Target="../media/image167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120.xml.rels><?xml version="1.0" encoding="UTF-8"?>
<Relationships xmlns="http://schemas.openxmlformats.org/package/2006/relationships"><Relationship Id="rId1" Type="http://schemas.openxmlformats.org/officeDocument/2006/relationships/image" Target="../media/image168.png"/><Relationship Id="rId2" Type="http://schemas.openxmlformats.org/officeDocument/2006/relationships/slideLayout" Target="../slideLayouts/slideLayout13.xml"/>
</Relationships>
</file>

<file path=ppt/slides/_rels/slide121.xml.rels><?xml version="1.0" encoding="UTF-8"?>
<Relationships xmlns="http://schemas.openxmlformats.org/package/2006/relationships"><Relationship Id="rId1" Type="http://schemas.openxmlformats.org/officeDocument/2006/relationships/image" Target="../media/image169.png"/><Relationship Id="rId2" Type="http://schemas.openxmlformats.org/officeDocument/2006/relationships/slideLayout" Target="../slideLayouts/slideLayout13.xml"/>
</Relationships>
</file>

<file path=ppt/slides/_rels/slide122.xml.rels><?xml version="1.0" encoding="UTF-8"?>
<Relationships xmlns="http://schemas.openxmlformats.org/package/2006/relationships"><Relationship Id="rId1" Type="http://schemas.openxmlformats.org/officeDocument/2006/relationships/image" Target="../media/image170.png"/><Relationship Id="rId2" Type="http://schemas.openxmlformats.org/officeDocument/2006/relationships/slideLayout" Target="../slideLayouts/slideLayout13.xml"/>
</Relationships>
</file>

<file path=ppt/slides/_rels/slide123.xml.rels><?xml version="1.0" encoding="UTF-8"?>
<Relationships xmlns="http://schemas.openxmlformats.org/package/2006/relationships"><Relationship Id="rId1" Type="http://schemas.openxmlformats.org/officeDocument/2006/relationships/image" Target="../media/image171.png"/><Relationship Id="rId2" Type="http://schemas.openxmlformats.org/officeDocument/2006/relationships/slideLayout" Target="../slideLayouts/slideLayout13.xml"/>
</Relationships>
</file>

<file path=ppt/slides/_rels/slide124.xml.rels><?xml version="1.0" encoding="UTF-8"?>
<Relationships xmlns="http://schemas.openxmlformats.org/package/2006/relationships"><Relationship Id="rId1" Type="http://schemas.openxmlformats.org/officeDocument/2006/relationships/image" Target="../media/image172.png"/><Relationship Id="rId2" Type="http://schemas.openxmlformats.org/officeDocument/2006/relationships/slideLayout" Target="../slideLayouts/slideLayout13.xml"/>
</Relationships>
</file>

<file path=ppt/slides/_rels/slide125.xml.rels><?xml version="1.0" encoding="UTF-8"?>
<Relationships xmlns="http://schemas.openxmlformats.org/package/2006/relationships"><Relationship Id="rId1" Type="http://schemas.openxmlformats.org/officeDocument/2006/relationships/image" Target="../media/image173.png"/><Relationship Id="rId2" Type="http://schemas.openxmlformats.org/officeDocument/2006/relationships/image" Target="../media/image174.png"/><Relationship Id="rId3" Type="http://schemas.openxmlformats.org/officeDocument/2006/relationships/image" Target="../media/image175.jpeg"/><Relationship Id="rId4" Type="http://schemas.openxmlformats.org/officeDocument/2006/relationships/slideLayout" Target="../slideLayouts/slideLayout13.xml"/>
</Relationships>
</file>

<file path=ppt/slides/_rels/slide126.xml.rels><?xml version="1.0" encoding="UTF-8"?>
<Relationships xmlns="http://schemas.openxmlformats.org/package/2006/relationships"><Relationship Id="rId1" Type="http://schemas.openxmlformats.org/officeDocument/2006/relationships/image" Target="../media/image176.png"/><Relationship Id="rId2" Type="http://schemas.openxmlformats.org/officeDocument/2006/relationships/slideLayout" Target="../slideLayouts/slideLayout13.xml"/>
</Relationships>
</file>

<file path=ppt/slides/_rels/slide127.xml.rels><?xml version="1.0" encoding="UTF-8"?>
<Relationships xmlns="http://schemas.openxmlformats.org/package/2006/relationships"><Relationship Id="rId1" Type="http://schemas.openxmlformats.org/officeDocument/2006/relationships/image" Target="../media/image177.png"/><Relationship Id="rId2" Type="http://schemas.openxmlformats.org/officeDocument/2006/relationships/slideLayout" Target="../slideLayouts/slideLayout13.xml"/>
</Relationships>
</file>

<file path=ppt/slides/_rels/slide128.xml.rels><?xml version="1.0" encoding="UTF-8"?>
<Relationships xmlns="http://schemas.openxmlformats.org/package/2006/relationships"><Relationship Id="rId1" Type="http://schemas.openxmlformats.org/officeDocument/2006/relationships/image" Target="../media/image178.png"/><Relationship Id="rId2" Type="http://schemas.openxmlformats.org/officeDocument/2006/relationships/slideLayout" Target="../slideLayouts/slideLayout13.xml"/>
</Relationships>
</file>

<file path=ppt/slides/_rels/slide129.xml.rels><?xml version="1.0" encoding="UTF-8"?>
<Relationships xmlns="http://schemas.openxmlformats.org/package/2006/relationships"><Relationship Id="rId1" Type="http://schemas.openxmlformats.org/officeDocument/2006/relationships/image" Target="../media/image179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3.xml"/>
</Relationships>
</file>

<file path=ppt/slides/_rels/slide130.xml.rels><?xml version="1.0" encoding="UTF-8"?>
<Relationships xmlns="http://schemas.openxmlformats.org/package/2006/relationships"><Relationship Id="rId1" Type="http://schemas.openxmlformats.org/officeDocument/2006/relationships/image" Target="../media/image180.png"/><Relationship Id="rId2" Type="http://schemas.openxmlformats.org/officeDocument/2006/relationships/slideLayout" Target="../slideLayouts/slideLayout13.xml"/>
</Relationships>
</file>

<file path=ppt/slides/_rels/slide131.xml.rels><?xml version="1.0" encoding="UTF-8"?>
<Relationships xmlns="http://schemas.openxmlformats.org/package/2006/relationships"><Relationship Id="rId1" Type="http://schemas.openxmlformats.org/officeDocument/2006/relationships/image" Target="../media/image181.png"/><Relationship Id="rId2" Type="http://schemas.openxmlformats.org/officeDocument/2006/relationships/slideLayout" Target="../slideLayouts/slideLayout13.xml"/>
</Relationships>
</file>

<file path=ppt/slides/_rels/slide132.xml.rels><?xml version="1.0" encoding="UTF-8"?>
<Relationships xmlns="http://schemas.openxmlformats.org/package/2006/relationships"><Relationship Id="rId1" Type="http://schemas.openxmlformats.org/officeDocument/2006/relationships/image" Target="../media/image182.png"/><Relationship Id="rId2" Type="http://schemas.openxmlformats.org/officeDocument/2006/relationships/slideLayout" Target="../slideLayouts/slideLayout13.xml"/>
</Relationships>
</file>

<file path=ppt/slides/_rels/slide133.xml.rels><?xml version="1.0" encoding="UTF-8"?>
<Relationships xmlns="http://schemas.openxmlformats.org/package/2006/relationships"><Relationship Id="rId1" Type="http://schemas.openxmlformats.org/officeDocument/2006/relationships/image" Target="../media/image183.png"/><Relationship Id="rId2" Type="http://schemas.openxmlformats.org/officeDocument/2006/relationships/slideLayout" Target="../slideLayouts/slideLayout13.xml"/>
</Relationships>
</file>

<file path=ppt/slides/_rels/slide134.xml.rels><?xml version="1.0" encoding="UTF-8"?>
<Relationships xmlns="http://schemas.openxmlformats.org/package/2006/relationships"><Relationship Id="rId1" Type="http://schemas.openxmlformats.org/officeDocument/2006/relationships/image" Target="../media/image184.png"/><Relationship Id="rId2" Type="http://schemas.openxmlformats.org/officeDocument/2006/relationships/slideLayout" Target="../slideLayouts/slideLayout13.xml"/>
</Relationships>
</file>

<file path=ppt/slides/_rels/slide135.xml.rels><?xml version="1.0" encoding="UTF-8"?>
<Relationships xmlns="http://schemas.openxmlformats.org/package/2006/relationships"><Relationship Id="rId1" Type="http://schemas.openxmlformats.org/officeDocument/2006/relationships/image" Target="../media/image185.png"/><Relationship Id="rId2" Type="http://schemas.openxmlformats.org/officeDocument/2006/relationships/slideLayout" Target="../slideLayouts/slideLayout13.xml"/>
</Relationships>
</file>

<file path=ppt/slides/_rels/slide136.xml.rels><?xml version="1.0" encoding="UTF-8"?>
<Relationships xmlns="http://schemas.openxmlformats.org/package/2006/relationships"><Relationship Id="rId1" Type="http://schemas.openxmlformats.org/officeDocument/2006/relationships/image" Target="../media/image186.png"/><Relationship Id="rId2" Type="http://schemas.openxmlformats.org/officeDocument/2006/relationships/slideLayout" Target="../slideLayouts/slideLayout13.xml"/>
</Relationships>
</file>

<file path=ppt/slides/_rels/slide137.xml.rels><?xml version="1.0" encoding="UTF-8"?>
<Relationships xmlns="http://schemas.openxmlformats.org/package/2006/relationships"><Relationship Id="rId1" Type="http://schemas.openxmlformats.org/officeDocument/2006/relationships/image" Target="../media/image187.png"/><Relationship Id="rId2" Type="http://schemas.openxmlformats.org/officeDocument/2006/relationships/slideLayout" Target="../slideLayouts/slideLayout13.xml"/>
</Relationships>
</file>

<file path=ppt/slides/_rels/slide138.xml.rels><?xml version="1.0" encoding="UTF-8"?>
<Relationships xmlns="http://schemas.openxmlformats.org/package/2006/relationships"><Relationship Id="rId1" Type="http://schemas.openxmlformats.org/officeDocument/2006/relationships/image" Target="../media/image188.png"/><Relationship Id="rId2" Type="http://schemas.openxmlformats.org/officeDocument/2006/relationships/slideLayout" Target="../slideLayouts/slideLayout13.xml"/>
</Relationships>
</file>

<file path=ppt/slides/_rels/slide139.xml.rels><?xml version="1.0" encoding="UTF-8"?>
<Relationships xmlns="http://schemas.openxmlformats.org/package/2006/relationships"><Relationship Id="rId1" Type="http://schemas.openxmlformats.org/officeDocument/2006/relationships/image" Target="../media/image189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_rels/slide140.xml.rels><?xml version="1.0" encoding="UTF-8"?>
<Relationships xmlns="http://schemas.openxmlformats.org/package/2006/relationships"><Relationship Id="rId1" Type="http://schemas.openxmlformats.org/officeDocument/2006/relationships/image" Target="../media/image190.png"/><Relationship Id="rId2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png"/><Relationship Id="rId3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jpeg"/><Relationship Id="rId3" Type="http://schemas.openxmlformats.org/officeDocument/2006/relationships/image" Target="../media/image40.png"/><Relationship Id="rId4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4.jpeg"/><Relationship Id="rId3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jpeg"/><Relationship Id="rId3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image" Target="../media/image48.jpeg"/><Relationship Id="rId3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50.jpeg"/><Relationship Id="rId3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jpeg"/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5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56.jpeg"/><Relationship Id="rId3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jpeg"/><Relationship Id="rId3" Type="http://schemas.openxmlformats.org/officeDocument/2006/relationships/image" Target="../media/image59.jpeg"/><Relationship Id="rId4" Type="http://schemas.openxmlformats.org/officeDocument/2006/relationships/image" Target="../media/image60.jpe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image" Target="../media/image65.png"/><Relationship Id="rId3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66.png"/><Relationship Id="rId2" Type="http://schemas.openxmlformats.org/officeDocument/2006/relationships/image" Target="../media/image67.jpeg"/><Relationship Id="rId3" Type="http://schemas.openxmlformats.org/officeDocument/2006/relationships/image" Target="../media/image68.jpeg"/><Relationship Id="rId4" Type="http://schemas.openxmlformats.org/officeDocument/2006/relationships/image" Target="../media/image69.jpeg"/><Relationship Id="rId5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70.png"/><Relationship Id="rId2" Type="http://schemas.openxmlformats.org/officeDocument/2006/relationships/image" Target="../media/image71.jpeg"/><Relationship Id="rId3" Type="http://schemas.openxmlformats.org/officeDocument/2006/relationships/image" Target="../media/image72.png"/><Relationship Id="rId4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73.png"/><Relationship Id="rId2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74.png"/><Relationship Id="rId2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76.png"/><Relationship Id="rId2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77.jpeg"/><Relationship Id="rId2" Type="http://schemas.openxmlformats.org/officeDocument/2006/relationships/image" Target="../media/image78.png"/><Relationship Id="rId3" Type="http://schemas.openxmlformats.org/officeDocument/2006/relationships/image" Target="../media/image79.jpeg"/><Relationship Id="rId4" Type="http://schemas.openxmlformats.org/officeDocument/2006/relationships/image" Target="../media/image80.png"/><Relationship Id="rId5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81.png"/><Relationship Id="rId2" Type="http://schemas.openxmlformats.org/officeDocument/2006/relationships/image" Target="../media/image82.jpeg"/><Relationship Id="rId3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83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84.png"/><Relationship Id="rId2" Type="http://schemas.openxmlformats.org/officeDocument/2006/relationships/image" Target="../media/image85.jpeg"/><Relationship Id="rId3" Type="http://schemas.openxmlformats.org/officeDocument/2006/relationships/image" Target="../media/image86.jpeg"/><Relationship Id="rId4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87.png"/><Relationship Id="rId2" Type="http://schemas.openxmlformats.org/officeDocument/2006/relationships/image" Target="../media/image88.jpeg"/><Relationship Id="rId3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89.png"/><Relationship Id="rId2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90.png"/><Relationship Id="rId2" Type="http://schemas.openxmlformats.org/officeDocument/2006/relationships/image" Target="../media/image91.jpeg"/><Relationship Id="rId3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92.png"/><Relationship Id="rId2" Type="http://schemas.openxmlformats.org/officeDocument/2006/relationships/image" Target="../media/image93.jpeg"/><Relationship Id="rId3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94.png"/><Relationship Id="rId2" Type="http://schemas.openxmlformats.org/officeDocument/2006/relationships/image" Target="../media/image95.jpeg"/><Relationship Id="rId3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96.png"/><Relationship Id="rId2" Type="http://schemas.openxmlformats.org/officeDocument/2006/relationships/image" Target="../media/image97.jpeg"/><Relationship Id="rId3" Type="http://schemas.openxmlformats.org/officeDocument/2006/relationships/image" Target="../media/image98.jpeg"/><Relationship Id="rId4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image" Target="../media/image99.png"/><Relationship Id="rId2" Type="http://schemas.openxmlformats.org/officeDocument/2006/relationships/image" Target="../media/image100.jpeg"/><Relationship Id="rId3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101.png"/><Relationship Id="rId2" Type="http://schemas.openxmlformats.org/officeDocument/2006/relationships/image" Target="../media/image102.jpeg"/><Relationship Id="rId3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image" Target="../media/image103.png"/><Relationship Id="rId2" Type="http://schemas.openxmlformats.org/officeDocument/2006/relationships/image" Target="../media/image104.jpeg"/><Relationship Id="rId3" Type="http://schemas.openxmlformats.org/officeDocument/2006/relationships/image" Target="../media/image105.jpeg"/><Relationship Id="rId4" Type="http://schemas.openxmlformats.org/officeDocument/2006/relationships/image" Target="../media/image106.jpeg"/><Relationship Id="rId5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107.png"/><Relationship Id="rId2" Type="http://schemas.openxmlformats.org/officeDocument/2006/relationships/slideLayout" Target="../slideLayouts/slideLayout1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image" Target="../media/image108.png"/><Relationship Id="rId2" Type="http://schemas.openxmlformats.org/officeDocument/2006/relationships/image" Target="../media/image109.jpeg"/><Relationship Id="rId3" Type="http://schemas.openxmlformats.org/officeDocument/2006/relationships/slideLayout" Target="../slideLayouts/slideLayout13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110.png"/><Relationship Id="rId2" Type="http://schemas.openxmlformats.org/officeDocument/2006/relationships/image" Target="../media/image111.jpeg"/><Relationship Id="rId3" Type="http://schemas.openxmlformats.org/officeDocument/2006/relationships/slideLayout" Target="../slideLayouts/slideLayout13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image" Target="../media/image112.png"/><Relationship Id="rId2" Type="http://schemas.openxmlformats.org/officeDocument/2006/relationships/slideLayout" Target="../slideLayouts/slideLayout1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113.png"/><Relationship Id="rId2" Type="http://schemas.openxmlformats.org/officeDocument/2006/relationships/slideLayout" Target="../slideLayouts/slideLayout13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image" Target="../media/image114.png"/><Relationship Id="rId2" Type="http://schemas.openxmlformats.org/officeDocument/2006/relationships/slideLayout" Target="../slideLayouts/slideLayout13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115.png"/><Relationship Id="rId2" Type="http://schemas.openxmlformats.org/officeDocument/2006/relationships/slideLayout" Target="../slideLayouts/slideLayout13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image" Target="../media/image116.png"/><Relationship Id="rId2" Type="http://schemas.openxmlformats.org/officeDocument/2006/relationships/slideLayout" Target="../slideLayouts/slideLayout13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117.png"/><Relationship Id="rId2" Type="http://schemas.openxmlformats.org/officeDocument/2006/relationships/slideLayout" Target="../slideLayouts/slideLayout13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image" Target="../media/image118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119.png"/><Relationship Id="rId2" Type="http://schemas.openxmlformats.org/officeDocument/2006/relationships/slideLayout" Target="../slideLayouts/slideLayout13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image" Target="../media/image120.png"/><Relationship Id="rId2" Type="http://schemas.openxmlformats.org/officeDocument/2006/relationships/slideLayout" Target="../slideLayouts/slideLayout13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image" Target="../media/image121.png"/><Relationship Id="rId2" Type="http://schemas.openxmlformats.org/officeDocument/2006/relationships/slideLayout" Target="../slideLayouts/slideLayout13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image" Target="../media/image122.png"/><Relationship Id="rId2" Type="http://schemas.openxmlformats.org/officeDocument/2006/relationships/slideLayout" Target="../slideLayouts/slideLayout13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image" Target="../media/image123.png"/><Relationship Id="rId2" Type="http://schemas.openxmlformats.org/officeDocument/2006/relationships/slideLayout" Target="../slideLayouts/slideLayout13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image" Target="../media/image124.png"/><Relationship Id="rId2" Type="http://schemas.openxmlformats.org/officeDocument/2006/relationships/slideLayout" Target="../slideLayouts/slideLayout13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image" Target="../media/image125.png"/><Relationship Id="rId2" Type="http://schemas.openxmlformats.org/officeDocument/2006/relationships/slideLayout" Target="../slideLayouts/slideLayout13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image" Target="../media/image126.png"/><Relationship Id="rId2" Type="http://schemas.openxmlformats.org/officeDocument/2006/relationships/slideLayout" Target="../slideLayouts/slideLayout13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image" Target="../media/image127.png"/><Relationship Id="rId2" Type="http://schemas.openxmlformats.org/officeDocument/2006/relationships/slideLayout" Target="../slideLayouts/slideLayout13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image" Target="../media/image128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image" Target="../media/image129.png"/><Relationship Id="rId2" Type="http://schemas.openxmlformats.org/officeDocument/2006/relationships/slideLayout" Target="../slideLayouts/slideLayout13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slideLayout" Target="../slideLayouts/slideLayout13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image" Target="../media/image131.png"/><Relationship Id="rId2" Type="http://schemas.openxmlformats.org/officeDocument/2006/relationships/slideLayout" Target="../slideLayouts/slideLayout13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image" Target="../media/image132.png"/><Relationship Id="rId2" Type="http://schemas.openxmlformats.org/officeDocument/2006/relationships/slideLayout" Target="../slideLayouts/slideLayout13.xml"/>
</Relationships>
</file>

<file path=ppt/slides/_rels/slide94.xml.rels><?xml version="1.0" encoding="UTF-8"?>
<Relationships xmlns="http://schemas.openxmlformats.org/package/2006/relationships"><Relationship Id="rId1" Type="http://schemas.openxmlformats.org/officeDocument/2006/relationships/image" Target="../media/image133.png"/><Relationship Id="rId2" Type="http://schemas.openxmlformats.org/officeDocument/2006/relationships/slideLayout" Target="../slideLayouts/slideLayout13.xml"/>
</Relationships>
</file>

<file path=ppt/slides/_rels/slide95.xml.rels><?xml version="1.0" encoding="UTF-8"?>
<Relationships xmlns="http://schemas.openxmlformats.org/package/2006/relationships"><Relationship Id="rId1" Type="http://schemas.openxmlformats.org/officeDocument/2006/relationships/image" Target="../media/image134.png"/><Relationship Id="rId2" Type="http://schemas.openxmlformats.org/officeDocument/2006/relationships/slideLayout" Target="../slideLayouts/slideLayout13.xml"/>
</Relationships>
</file>

<file path=ppt/slides/_rels/slide96.xml.rels><?xml version="1.0" encoding="UTF-8"?>
<Relationships xmlns="http://schemas.openxmlformats.org/package/2006/relationships"><Relationship Id="rId1" Type="http://schemas.openxmlformats.org/officeDocument/2006/relationships/image" Target="../media/image135.png"/><Relationship Id="rId2" Type="http://schemas.openxmlformats.org/officeDocument/2006/relationships/slideLayout" Target="../slideLayouts/slideLayout13.xml"/>
</Relationships>
</file>

<file path=ppt/slides/_rels/slide97.xml.rels><?xml version="1.0" encoding="UTF-8"?>
<Relationships xmlns="http://schemas.openxmlformats.org/package/2006/relationships"><Relationship Id="rId1" Type="http://schemas.openxmlformats.org/officeDocument/2006/relationships/image" Target="../media/image136.png"/><Relationship Id="rId2" Type="http://schemas.openxmlformats.org/officeDocument/2006/relationships/slideLayout" Target="../slideLayouts/slideLayout13.xml"/>
</Relationships>
</file>

<file path=ppt/slides/_rels/slide98.xml.rels><?xml version="1.0" encoding="UTF-8"?>
<Relationships xmlns="http://schemas.openxmlformats.org/package/2006/relationships"><Relationship Id="rId1" Type="http://schemas.openxmlformats.org/officeDocument/2006/relationships/image" Target="../media/image137.png"/><Relationship Id="rId2" Type="http://schemas.openxmlformats.org/officeDocument/2006/relationships/slideLayout" Target="../slideLayouts/slideLayout13.xml"/>
</Relationships>
</file>

<file path=ppt/slides/_rels/slide99.xml.rels><?xml version="1.0" encoding="UTF-8"?>
<Relationships xmlns="http://schemas.openxmlformats.org/package/2006/relationships"><Relationship Id="rId1" Type="http://schemas.openxmlformats.org/officeDocument/2006/relationships/image" Target="../media/image138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1828800" y="182520"/>
            <a:ext cx="6857640" cy="201096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92d050"/>
                </a:solidFill>
                <a:latin typeface="Arial"/>
                <a:ea typeface="Arial"/>
              </a:rPr>
              <a:t>General License Class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0" y="2590920"/>
            <a:ext cx="9143640" cy="33523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1199"/>
              </a:spcBef>
            </a:pPr>
            <a:r>
              <a:rPr b="1" lang="en-US" sz="6000" spc="-1" strike="noStrike">
                <a:solidFill>
                  <a:srgbClr val="0070c0"/>
                </a:solidFill>
                <a:latin typeface="Arial [TMC ]"/>
                <a:ea typeface="AngsanaUPC"/>
              </a:rPr>
              <a:t>Lesson 5</a:t>
            </a:r>
            <a:endParaRPr b="0" lang="en-US" sz="6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199"/>
              </a:spcBef>
            </a:pPr>
            <a:r>
              <a:rPr b="1" lang="en-US" sz="6000" spc="-1" strike="noStrike">
                <a:solidFill>
                  <a:srgbClr val="000000"/>
                </a:solidFill>
                <a:latin typeface="Arial [TMC ]"/>
                <a:ea typeface="AngsanaUPC"/>
              </a:rPr>
              <a:t>Components &amp; Circuits</a:t>
            </a:r>
            <a:endParaRPr b="0" lang="en-US" sz="6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199"/>
              </a:spcBef>
            </a:pPr>
            <a:r>
              <a:rPr b="1" lang="en-US" sz="6000" spc="-1" strike="noStrike">
                <a:solidFill>
                  <a:srgbClr val="000000"/>
                </a:solidFill>
                <a:latin typeface="Arial [TMC ]"/>
                <a:ea typeface="AngsanaUPC"/>
              </a:rPr>
              <a:t>(Part 1)</a:t>
            </a:r>
            <a:endParaRPr b="0" lang="en-US" sz="6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AC and DC Waveforms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Wavelength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Radio waves travel at the speed of light.</a:t>
            </a:r>
            <a:endParaRPr b="0" lang="en-US" sz="3200" spc="-1" strike="noStrike">
              <a:latin typeface="Arial"/>
            </a:endParaRPr>
          </a:p>
          <a:p>
            <a:pPr lvl="3" marL="17146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186,000 miles/second</a:t>
            </a:r>
            <a:endParaRPr b="0" lang="en-US" sz="3200" spc="-1" strike="noStrike">
              <a:latin typeface="Arial"/>
            </a:endParaRPr>
          </a:p>
          <a:p>
            <a:pPr lvl="3" marL="17146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300,000,000 meters/second</a:t>
            </a:r>
            <a:endParaRPr b="0" lang="en-US" sz="3200" spc="-1" strike="noStrike">
              <a:latin typeface="Arial"/>
            </a:endParaRPr>
          </a:p>
          <a:p>
            <a:pPr lvl="4" marL="21718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  <a:ea typeface="Arial"/>
              </a:rPr>
              <a:t>300 x 10</a:t>
            </a:r>
            <a:r>
              <a:rPr b="0" lang="en-US" sz="2800" spc="-1" strike="noStrike" baseline="30000">
                <a:solidFill>
                  <a:srgbClr val="000000"/>
                </a:solidFill>
                <a:latin typeface="Calibri"/>
                <a:ea typeface="Arial"/>
              </a:rPr>
              <a:t>6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  <a:ea typeface="Arial"/>
              </a:rPr>
              <a:t> meters/second</a:t>
            </a:r>
            <a:endParaRPr b="0" lang="en-US" sz="2800" spc="-1" strike="noStrike">
              <a:latin typeface="Arial"/>
            </a:endParaRPr>
          </a:p>
          <a:p>
            <a:pPr marL="1714680" indent="-342720">
              <a:lnSpc>
                <a:spcPct val="100000"/>
              </a:lnSpc>
              <a:spcBef>
                <a:spcPts val="641"/>
              </a:spcBef>
            </a:pPr>
            <a:endParaRPr b="0" lang="en-US" sz="2800" spc="-1" strike="noStrike">
              <a:latin typeface="Arial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G6A14 -- Which of the following is an advantage of ceramic capacitors as compared to other types of capacitors?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1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Tight tolerance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High stability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High capacitance for given volume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Comparatively low cost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9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93" name="CustomShape 3"/>
          <p:cNvSpPr/>
          <p:nvPr/>
        </p:nvSpPr>
        <p:spPr>
          <a:xfrm>
            <a:off x="0" y="3962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8" dur="indefinite" restart="never" nodeType="tmRoot">
          <p:childTnLst>
            <p:seq>
              <p:cTn id="219" dur="indefinite" nodeType="mainSeq">
                <p:childTnLst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24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G6A15 -- Which of the following is an advantage of an electrolytic capacitor?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5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Tight tolerance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Non-polarized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High capacitance for given volume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Inexpensive RF capacitor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9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97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5" dur="indefinite" restart="never" nodeType="tmRoot">
          <p:childTnLst>
            <p:seq>
              <p:cTn id="226" dur="indefinite" nodeType="mainSeq">
                <p:childTnLst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31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G6A16 -- What will happen to the resistance if the temperature of a resistor is increased?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9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will change depending on the resistor’s reactance coefficient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will stay the same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will change depending on the resistor's temperature coefficient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will become time dependent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0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501" name="CustomShape 3"/>
          <p:cNvSpPr/>
          <p:nvPr/>
        </p:nvSpPr>
        <p:spPr>
          <a:xfrm>
            <a:off x="0" y="38862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2" dur="indefinite" restart="never" nodeType="tmRoot">
          <p:childTnLst>
            <p:seq>
              <p:cTn id="233" dur="indefinite" nodeType="mainSeq">
                <p:childTnLst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38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G6A17 -- Which of the following is a reason not to use wire-wound resistors in an RF circuit?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3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rm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The resistor's tolerance value would not be adequate for such a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The resistor's inductance could make circuit performance unpredictable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The resistor could overheat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The resistor's internal capacitance would detune the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0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505" name="CustomShape 3"/>
          <p:cNvSpPr/>
          <p:nvPr/>
        </p:nvSpPr>
        <p:spPr>
          <a:xfrm>
            <a:off x="0" y="31240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39" dur="indefinite" restart="never" nodeType="tmRoot">
          <p:childTnLst>
            <p:seq>
              <p:cTn id="240" dur="indefinite" nodeType="mainSeq">
                <p:childTnLst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45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G6A18 -- What is an advantage of using a ferrite core toroidal inductor?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7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Large values of inductance may be obtained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magnetic properties of the core may be optimized for a specific range of frequencies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Most of the magnetic field is contained in the core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All of these choices are correct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0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509" name="CustomShape 3"/>
          <p:cNvSpPr/>
          <p:nvPr/>
        </p:nvSpPr>
        <p:spPr>
          <a:xfrm>
            <a:off x="0" y="49528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6" dur="indefinite" restart="never" nodeType="tmRoot">
          <p:childTnLst>
            <p:seq>
              <p:cTn id="247" dur="indefinite" nodeType="mainSeq">
                <p:childTnLst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52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G6A19 -- How should the winding axes of two solenoid inductors be oriented to minimize their mutual inductance?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 line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Parallel to each other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At right angles to each other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Interleaved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1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513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53" dur="indefinite" restart="never" nodeType="tmRoot">
          <p:childTnLst>
            <p:seq>
              <p:cTn id="254" dur="indefinite" nodeType="mainSeq">
                <p:childTnLst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59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G7A09 -- Which symbol in Figure G7-1 represents a field effect transistor?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5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2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5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4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1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17" name="Picture 3" descr="C:\Dropbox\Ray\Documents\Amateur Radio\Wabash Valley Amateur Radio Assn\License Class Materials\General\PowerPoint Slides\Revised G7-1.jpg"/>
          <p:cNvPicPr/>
          <p:nvPr/>
        </p:nvPicPr>
        <p:blipFill>
          <a:blip r:embed="rId2"/>
          <a:stretch/>
        </p:blipFill>
        <p:spPr>
          <a:xfrm>
            <a:off x="2925720" y="2011320"/>
            <a:ext cx="5932080" cy="4114440"/>
          </a:xfrm>
          <a:prstGeom prst="rect">
            <a:avLst/>
          </a:prstGeom>
          <a:ln w="9360">
            <a:noFill/>
          </a:ln>
        </p:spPr>
      </p:pic>
      <p:sp>
        <p:nvSpPr>
          <p:cNvPr id="518" name="CustomShape 3"/>
          <p:cNvSpPr/>
          <p:nvPr/>
        </p:nvSpPr>
        <p:spPr>
          <a:xfrm>
            <a:off x="4876920" y="3733920"/>
            <a:ext cx="731520" cy="73152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9" name="CustomShape 4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0" dur="indefinite" restart="never" nodeType="tmRoot">
          <p:childTnLst>
            <p:seq>
              <p:cTn id="261" dur="indefinite" nodeType="mainSeq">
                <p:childTnLst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66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G7A10 -- Which symbol in Figure G7-1 represents a Zener diode?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1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4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5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2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23" name="Picture 3" descr="C:\Dropbox\Ray\Documents\Amateur Radio\Wabash Valley Amateur Radio Assn\License Class Materials\General\PowerPoint Slides\Revised G7-1.jpg"/>
          <p:cNvPicPr/>
          <p:nvPr/>
        </p:nvPicPr>
        <p:blipFill>
          <a:blip r:embed="rId2"/>
          <a:stretch/>
        </p:blipFill>
        <p:spPr>
          <a:xfrm>
            <a:off x="2925720" y="2011320"/>
            <a:ext cx="5932080" cy="4114440"/>
          </a:xfrm>
          <a:prstGeom prst="rect">
            <a:avLst/>
          </a:prstGeom>
          <a:ln w="9360">
            <a:noFill/>
          </a:ln>
        </p:spPr>
      </p:pic>
      <p:sp>
        <p:nvSpPr>
          <p:cNvPr id="524" name="CustomShape 3"/>
          <p:cNvSpPr/>
          <p:nvPr/>
        </p:nvSpPr>
        <p:spPr>
          <a:xfrm>
            <a:off x="5715000" y="2438280"/>
            <a:ext cx="731520" cy="73152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5" name="CustomShape 4"/>
          <p:cNvSpPr/>
          <p:nvPr/>
        </p:nvSpPr>
        <p:spPr>
          <a:xfrm>
            <a:off x="0" y="3962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67" dur="indefinite" restart="never" nodeType="tmRoot">
          <p:childTnLst>
            <p:seq>
              <p:cTn id="268" dur="indefinite" nodeType="mainSeq">
                <p:childTnLst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73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G7A11 -- Which symbol in Figure G7-1 represents an NPN junction transistor?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7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2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7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2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29" name="Picture 3" descr="C:\Dropbox\Ray\Documents\Amateur Radio\Wabash Valley Amateur Radio Assn\License Class Materials\General\PowerPoint Slides\Revised G7-1.jpg"/>
          <p:cNvPicPr/>
          <p:nvPr/>
        </p:nvPicPr>
        <p:blipFill>
          <a:blip r:embed="rId2"/>
          <a:stretch/>
        </p:blipFill>
        <p:spPr>
          <a:xfrm>
            <a:off x="2925720" y="2011320"/>
            <a:ext cx="5932080" cy="4114440"/>
          </a:xfrm>
          <a:prstGeom prst="rect">
            <a:avLst/>
          </a:prstGeom>
          <a:ln w="9360">
            <a:noFill/>
          </a:ln>
        </p:spPr>
      </p:pic>
      <p:sp>
        <p:nvSpPr>
          <p:cNvPr id="530" name="CustomShape 3"/>
          <p:cNvSpPr/>
          <p:nvPr/>
        </p:nvSpPr>
        <p:spPr>
          <a:xfrm>
            <a:off x="7162920" y="3657600"/>
            <a:ext cx="731520" cy="73152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1" name="CustomShape 4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4" dur="indefinite" restart="never" nodeType="tmRoot">
          <p:childTnLst>
            <p:seq>
              <p:cTn id="275" dur="indefinite" nodeType="mainSeq">
                <p:childTnLst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80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G7A12 -- Which symbol in Figure G7-1 represents a multiple-winding transformer?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3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4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7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6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3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35" name="Picture 3" descr="C:\Dropbox\Ray\Documents\Amateur Radio\Wabash Valley Amateur Radio Assn\License Class Materials\General\PowerPoint Slides\Revised G7-1.jpg"/>
          <p:cNvPicPr/>
          <p:nvPr/>
        </p:nvPicPr>
        <p:blipFill>
          <a:blip r:embed="rId2"/>
          <a:stretch/>
        </p:blipFill>
        <p:spPr>
          <a:xfrm>
            <a:off x="2925720" y="2011320"/>
            <a:ext cx="5932080" cy="4114440"/>
          </a:xfrm>
          <a:prstGeom prst="rect">
            <a:avLst/>
          </a:prstGeom>
          <a:ln w="9360">
            <a:noFill/>
          </a:ln>
        </p:spPr>
      </p:pic>
      <p:sp>
        <p:nvSpPr>
          <p:cNvPr id="536" name="CustomShape 3"/>
          <p:cNvSpPr/>
          <p:nvPr/>
        </p:nvSpPr>
        <p:spPr>
          <a:xfrm>
            <a:off x="7391520" y="2971800"/>
            <a:ext cx="731520" cy="73152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7" name="CustomShape 4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1" dur="indefinite" restart="never" nodeType="tmRoot">
          <p:childTnLst>
            <p:seq>
              <p:cTn id="282" dur="indefinite" nodeType="mainSeq">
                <p:childTnLst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87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>
            <a:off x="914400" y="1828800"/>
            <a:ext cx="7772040" cy="4876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AC and DC Waveforms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Wavelength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  <a:ea typeface="Arial"/>
              </a:rPr>
              <a:t>The distance a radio wave travels during the time it takes to complete one cycle.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129" name="Picture 6" descr="ARRL0013"/>
          <p:cNvPicPr/>
          <p:nvPr/>
        </p:nvPicPr>
        <p:blipFill>
          <a:blip r:embed="rId1"/>
          <a:stretch/>
        </p:blipFill>
        <p:spPr>
          <a:xfrm>
            <a:off x="3352680" y="4038480"/>
            <a:ext cx="3580920" cy="2617560"/>
          </a:xfrm>
          <a:prstGeom prst="rect">
            <a:avLst/>
          </a:prstGeom>
          <a:ln w="9360">
            <a:noFill/>
          </a:ln>
        </p:spPr>
      </p:pic>
      <p:sp>
        <p:nvSpPr>
          <p:cNvPr id="130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1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G7A13 -- Which symbol in Figure G7-1 represents a tapped inductor?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9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7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6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Symbol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54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41" name="Picture 3" descr="C:\Dropbox\Ray\Documents\Amateur Radio\Wabash Valley Amateur Radio Assn\License Class Materials\General\PowerPoint Slides\Revised G7-1.jpg"/>
          <p:cNvPicPr/>
          <p:nvPr/>
        </p:nvPicPr>
        <p:blipFill>
          <a:blip r:embed="rId2"/>
          <a:stretch/>
        </p:blipFill>
        <p:spPr>
          <a:xfrm>
            <a:off x="2925720" y="2011320"/>
            <a:ext cx="5932080" cy="4114440"/>
          </a:xfrm>
          <a:prstGeom prst="rect">
            <a:avLst/>
          </a:prstGeom>
          <a:ln w="9360">
            <a:noFill/>
          </a:ln>
        </p:spPr>
      </p:pic>
      <p:sp>
        <p:nvSpPr>
          <p:cNvPr id="542" name="CustomShape 3"/>
          <p:cNvSpPr/>
          <p:nvPr/>
        </p:nvSpPr>
        <p:spPr>
          <a:xfrm>
            <a:off x="3352680" y="4800600"/>
            <a:ext cx="731520" cy="731520"/>
          </a:xfrm>
          <a:prstGeom prst="ellipse">
            <a:avLst/>
          </a:prstGeom>
          <a:noFill/>
          <a:ln>
            <a:solidFill>
              <a:srgbClr val="ff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43" name="CustomShape 4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8" dur="indefinite" restart="never" nodeType="tmRoot">
          <p:childTnLst>
            <p:seq>
              <p:cTn id="289" dur="indefinite" nodeType="mainSeq">
                <p:childTnLst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94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Reactance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All resistors do is convert electrical energy into heat.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They don’t care whether current is DC or AC.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Inductors &amp; capacitors store energy.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React differently to AC than to DC voltages/currents.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Response to an AC voltage or current is called “reactance”.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Unit of measurement = Ohm (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Ω)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Symbol used in equations = X</a:t>
            </a:r>
            <a:r>
              <a:rPr b="0" lang="el-GR" sz="2000" spc="-1" strike="noStrike" baseline="-25000">
                <a:solidFill>
                  <a:srgbClr val="000000"/>
                </a:solidFill>
                <a:latin typeface="Arial [TMC ]"/>
              </a:rPr>
              <a:t>L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 or X</a:t>
            </a:r>
            <a:r>
              <a:rPr b="0" lang="el-GR" sz="2000" spc="-1" strike="noStrike" baseline="-25000">
                <a:solidFill>
                  <a:srgbClr val="000000"/>
                </a:solidFill>
                <a:latin typeface="Arial [TMC ]"/>
              </a:rPr>
              <a:t>C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4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Reactance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Capacitive reactance.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X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C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1 / (2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πfC)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In a DC circuit (f = 0), X</a:t>
            </a:r>
            <a:r>
              <a:rPr b="0" lang="el-GR" sz="2400" spc="-1" strike="noStrike" baseline="-25000">
                <a:solidFill>
                  <a:srgbClr val="000000"/>
                </a:solidFill>
                <a:latin typeface="Arial [TMC ]"/>
              </a:rPr>
              <a:t>C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 = ∞.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Capacitor looks like an open circuit.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After initial charging current, the current flow drops to zero.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At extremely high frequencies (f = ∞), X</a:t>
            </a:r>
            <a:r>
              <a:rPr b="0" lang="el-GR" sz="2400" spc="-1" strike="noStrike" baseline="-25000">
                <a:solidFill>
                  <a:srgbClr val="000000"/>
                </a:solidFill>
                <a:latin typeface="Arial [TMC ]"/>
              </a:rPr>
              <a:t>C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 = 0.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Capacitor looks like a short circuit.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4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TextShape 1"/>
          <p:cNvSpPr txBox="1"/>
          <p:nvPr/>
        </p:nvSpPr>
        <p:spPr>
          <a:xfrm>
            <a:off x="457200" y="1828800"/>
            <a:ext cx="83055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000" spc="-1" strike="noStrike">
                <a:solidFill>
                  <a:srgbClr val="000000"/>
                </a:solidFill>
                <a:latin typeface="Arial [TMC ]"/>
              </a:rPr>
              <a:t>Reactance</a:t>
            </a:r>
            <a:endParaRPr b="0" lang="en-US" sz="30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600" spc="-1" strike="noStrike">
                <a:solidFill>
                  <a:srgbClr val="000000"/>
                </a:solidFill>
                <a:latin typeface="Arial [TMC ]"/>
              </a:rPr>
              <a:t>Capacitive Reactance</a:t>
            </a:r>
            <a:endParaRPr b="0" lang="en-US" sz="26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6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200" spc="-1" strike="noStrike">
                <a:solidFill>
                  <a:srgbClr val="000000"/>
                </a:solidFill>
                <a:latin typeface="Arial [TMC ]"/>
              </a:rPr>
              <a:t>XC = 1 / (2</a:t>
            </a:r>
            <a:r>
              <a:rPr b="0" lang="el-GR" sz="2200" spc="-1" strike="noStrike">
                <a:solidFill>
                  <a:srgbClr val="000000"/>
                </a:solidFill>
                <a:latin typeface="Arial [TMC ]"/>
              </a:rPr>
              <a:t>πfC)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</a:rPr>
              <a:t>Reactance decreases with increasing frequency.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</a:rPr>
              <a:t>Capacitors oppose change in voltage.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</a:rPr>
              <a:t>Capacitor looks like open circuit at 0 Hz (DC).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</a:rPr>
              <a:t>Capacitor looks like short circuit at very high frequencies.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</a:rPr>
              <a:t>A capacitor blocks DC current, resists low-frequency AC current, &amp; passes high-frequency AC current.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5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53" name="Picture 2" descr=""/>
          <p:cNvPicPr/>
          <p:nvPr/>
        </p:nvPicPr>
        <p:blipFill>
          <a:blip r:embed="rId2"/>
          <a:stretch/>
        </p:blipFill>
        <p:spPr>
          <a:xfrm>
            <a:off x="4648320" y="1828800"/>
            <a:ext cx="2542680" cy="20379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TextShape 1"/>
          <p:cNvSpPr txBox="1"/>
          <p:nvPr/>
        </p:nvSpPr>
        <p:spPr>
          <a:xfrm>
            <a:off x="457200" y="1828800"/>
            <a:ext cx="43430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Reactance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Capacitive Reactance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When energy is first applied to a capacitor, the voltage is zero, &amp; the current jumps to a large value.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As the capacitor charges up, the voltage climbs to the steady state value and the current drops to zero.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5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5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57" name="Picture 2" descr="C:\Users\Ray\Pictures\rc2.gif"/>
          <p:cNvPicPr/>
          <p:nvPr/>
        </p:nvPicPr>
        <p:blipFill>
          <a:blip r:embed="rId2"/>
          <a:stretch/>
        </p:blipFill>
        <p:spPr>
          <a:xfrm>
            <a:off x="4952880" y="1828800"/>
            <a:ext cx="3722400" cy="47811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TextShape 1"/>
          <p:cNvSpPr txBox="1"/>
          <p:nvPr/>
        </p:nvSpPr>
        <p:spPr>
          <a:xfrm>
            <a:off x="457200" y="1828800"/>
            <a:ext cx="80769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000" spc="-1" strike="noStrike">
                <a:solidFill>
                  <a:srgbClr val="000000"/>
                </a:solidFill>
                <a:latin typeface="Arial [TMC ]"/>
              </a:rPr>
              <a:t>Reactance</a:t>
            </a:r>
            <a:endParaRPr b="0" lang="en-US" sz="30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600" spc="-1" strike="noStrike">
                <a:solidFill>
                  <a:srgbClr val="000000"/>
                </a:solidFill>
                <a:latin typeface="Arial [TMC ]"/>
              </a:rPr>
              <a:t>Inductive Reactance</a:t>
            </a:r>
            <a:endParaRPr b="0" lang="en-US" sz="2600" spc="-1" strike="noStrike">
              <a:solidFill>
                <a:srgbClr val="000000"/>
              </a:solidFill>
              <a:latin typeface="Arial [TMC ]"/>
            </a:endParaRPr>
          </a:p>
          <a:p>
            <a:pPr marL="1600200" indent="-228240">
              <a:lnSpc>
                <a:spcPct val="100000"/>
              </a:lnSpc>
              <a:spcBef>
                <a:spcPts val="439"/>
              </a:spcBef>
            </a:pPr>
            <a:r>
              <a:rPr b="1" lang="en-US" sz="2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  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X</a:t>
            </a:r>
            <a:r>
              <a:rPr b="0" lang="en-US" sz="2200" spc="-1" strike="noStrike" baseline="-25000">
                <a:solidFill>
                  <a:srgbClr val="000000"/>
                </a:solidFill>
                <a:latin typeface="Arial [TMC ]"/>
                <a:ea typeface="Times New Roman"/>
              </a:rPr>
              <a:t>L</a:t>
            </a:r>
            <a:r>
              <a:rPr b="0" lang="en-US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  = 2</a:t>
            </a:r>
            <a:r>
              <a:rPr b="0" lang="el-GR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πfL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Reactance increases with increasing frequency.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Inductors oppose change in current.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Inductor looks like a short circuit at 0 Hz (DC).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Inductor looks like an open circuit at very high frequencies.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200" spc="-1" strike="noStrike">
                <a:solidFill>
                  <a:srgbClr val="000000"/>
                </a:solidFill>
                <a:latin typeface="Arial [TMC ]"/>
                <a:ea typeface="Times New Roman"/>
              </a:rPr>
              <a:t>An inductor passes DC current, resists low-frequency AC current, &amp; blocks high-frequency AC current.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5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6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61" name="Picture 2" descr="C:\Users\Ray\Pictures\ind65.gif"/>
          <p:cNvPicPr/>
          <p:nvPr/>
        </p:nvPicPr>
        <p:blipFill>
          <a:blip r:embed="rId2"/>
          <a:stretch/>
        </p:blipFill>
        <p:spPr>
          <a:xfrm>
            <a:off x="5668920" y="1752480"/>
            <a:ext cx="2555640" cy="20109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TextShape 1"/>
          <p:cNvSpPr txBox="1"/>
          <p:nvPr/>
        </p:nvSpPr>
        <p:spPr>
          <a:xfrm>
            <a:off x="457200" y="1828800"/>
            <a:ext cx="8229240" cy="2437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9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000" spc="-1" strike="noStrike">
                <a:solidFill>
                  <a:srgbClr val="000000"/>
                </a:solidFill>
                <a:latin typeface="Arial [TMC ]"/>
              </a:rPr>
              <a:t>Reactance</a:t>
            </a:r>
            <a:endParaRPr b="0" lang="en-US" sz="30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9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600" spc="-1" strike="noStrike">
                <a:solidFill>
                  <a:srgbClr val="000000"/>
                </a:solidFill>
                <a:latin typeface="Arial [TMC ]"/>
              </a:rPr>
              <a:t>Inductive Reactance</a:t>
            </a:r>
            <a:endParaRPr b="0" lang="en-US" sz="26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9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200" spc="-1" strike="noStrike">
                <a:solidFill>
                  <a:srgbClr val="000000"/>
                </a:solidFill>
                <a:latin typeface="Arial [TMC ]"/>
              </a:rPr>
              <a:t>When energy is first applied to an inductor, the current is zero, &amp; the voltage jumps to a large value.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9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200" spc="-1" strike="noStrike">
                <a:solidFill>
                  <a:srgbClr val="000000"/>
                </a:solidFill>
                <a:latin typeface="Arial [TMC ]"/>
              </a:rPr>
              <a:t>As the inductor charges up, the current climbs to the steady state value and the voltage drops to zero.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63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6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65" name="Picture 2" descr="C:\Users\Ray\Pictures\ind53.gif"/>
          <p:cNvPicPr/>
          <p:nvPr/>
        </p:nvPicPr>
        <p:blipFill>
          <a:blip r:embed="rId2"/>
          <a:stretch/>
        </p:blipFill>
        <p:spPr>
          <a:xfrm>
            <a:off x="2368440" y="4186080"/>
            <a:ext cx="4260600" cy="24429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TextShape 1"/>
          <p:cNvSpPr txBox="1"/>
          <p:nvPr/>
        </p:nvSpPr>
        <p:spPr>
          <a:xfrm>
            <a:off x="457200" y="1828800"/>
            <a:ext cx="80769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Impedance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The opposition to current flow in an AC circuit caused  by resistance, capacitive reactance, inductive reactance, or any combination thereof.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Unit of measurement = Ohm (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Ω)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Symbol used in equations = Z.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67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6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TextShape 1"/>
          <p:cNvSpPr txBox="1"/>
          <p:nvPr/>
        </p:nvSpPr>
        <p:spPr>
          <a:xfrm>
            <a:off x="457200" y="1828800"/>
            <a:ext cx="8076960" cy="42667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Resonance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Condition when frequency of applied signal matches “natural” frequency of circuit.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At the resonant frequency, the inductive &amp; capacitive reactances are equal and cancel each other out, leaving a purely resistive impedance.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marL="1600200" indent="-228240">
              <a:lnSpc>
                <a:spcPct val="100000"/>
              </a:lnSpc>
              <a:spcBef>
                <a:spcPts val="400"/>
              </a:spcBef>
            </a:pPr>
            <a:r>
              <a:rPr b="0" lang="en-US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X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Times New Roman"/>
                <a:ea typeface="Times New Roman"/>
              </a:rPr>
              <a:t>L</a:t>
            </a:r>
            <a:r>
              <a:rPr b="0" lang="en-US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= X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Times New Roman"/>
                <a:ea typeface="Times New Roman"/>
              </a:rPr>
              <a:t>C </a:t>
            </a:r>
            <a:r>
              <a:rPr b="0" lang="en-US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 </a:t>
            </a:r>
            <a:r>
              <a:rPr b="0" lang="en-US" sz="2000" spc="-1" strike="noStrike">
                <a:solidFill>
                  <a:srgbClr val="0070c0"/>
                </a:solidFill>
                <a:latin typeface="Wingdings"/>
                <a:ea typeface="Times New Roman"/>
              </a:rPr>
              <a:t></a:t>
            </a:r>
            <a:r>
              <a:rPr b="0" lang="en-US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  2</a:t>
            </a:r>
            <a:r>
              <a:rPr b="0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π</a:t>
            </a:r>
            <a:r>
              <a:rPr b="0" i="1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fL</a:t>
            </a:r>
            <a:r>
              <a:rPr b="0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= 1 / (2π</a:t>
            </a:r>
            <a:r>
              <a:rPr b="0" i="1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fC</a:t>
            </a:r>
            <a:r>
              <a:rPr b="0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)   </a:t>
            </a:r>
            <a:r>
              <a:rPr b="0" lang="el-GR" sz="2000" spc="-1" strike="noStrike">
                <a:solidFill>
                  <a:srgbClr val="0070c0"/>
                </a:solidFill>
                <a:latin typeface="Wingdings"/>
                <a:ea typeface="Times New Roman"/>
              </a:rPr>
              <a:t></a:t>
            </a:r>
            <a:r>
              <a:rPr b="0" lang="el-GR" sz="2000" spc="-1" strike="noStrike">
                <a:solidFill>
                  <a:srgbClr val="0070c0"/>
                </a:solidFill>
                <a:latin typeface="Times New Roman"/>
                <a:ea typeface="Times New Roman"/>
              </a:rPr>
              <a:t>  </a:t>
            </a:r>
            <a:r>
              <a:rPr b="0" i="1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</a:t>
            </a:r>
            <a:r>
              <a:rPr b="0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= 1 /      </a:t>
            </a:r>
            <a:r>
              <a:rPr b="0" i="1" lang="el-GR" sz="20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2πLC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70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71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572" name="Line 3"/>
          <p:cNvSpPr/>
          <p:nvPr/>
        </p:nvSpPr>
        <p:spPr>
          <a:xfrm>
            <a:off x="6324480" y="5257800"/>
            <a:ext cx="152280" cy="152280"/>
          </a:xfrm>
          <a:prstGeom prst="line">
            <a:avLst/>
          </a:prstGeom>
          <a:ln>
            <a:rou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/>
        </p:style>
      </p:sp>
      <p:sp>
        <p:nvSpPr>
          <p:cNvPr id="573" name="Line 4"/>
          <p:cNvSpPr/>
          <p:nvPr/>
        </p:nvSpPr>
        <p:spPr>
          <a:xfrm flipV="1">
            <a:off x="6476760" y="5105160"/>
            <a:ext cx="152640" cy="304920"/>
          </a:xfrm>
          <a:prstGeom prst="line">
            <a:avLst/>
          </a:prstGeom>
          <a:ln>
            <a:rou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/>
        </p:style>
      </p:sp>
      <p:sp>
        <p:nvSpPr>
          <p:cNvPr id="574" name="Line 5"/>
          <p:cNvSpPr/>
          <p:nvPr/>
        </p:nvSpPr>
        <p:spPr>
          <a:xfrm>
            <a:off x="6629400" y="5105160"/>
            <a:ext cx="685800" cy="0"/>
          </a:xfrm>
          <a:prstGeom prst="line">
            <a:avLst/>
          </a:prstGeom>
          <a:ln>
            <a:rou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TextShape 1"/>
          <p:cNvSpPr txBox="1"/>
          <p:nvPr/>
        </p:nvSpPr>
        <p:spPr>
          <a:xfrm>
            <a:off x="457200" y="1828800"/>
            <a:ext cx="8076960" cy="42667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Resonance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Resonant circuits are used in: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Filters.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Tuned stages in receivers &amp; transmitters.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Antennas &amp; Traps.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Parasitic inductances &amp; capacitances can cause a component to become “self-resonant” &amp; lead to unwanted behavior.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76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7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0" y="5867280"/>
            <a:ext cx="914364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300 =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x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1" lang="el-GR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λ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       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= 300 / </a:t>
            </a:r>
            <a:r>
              <a:rPr b="1" lang="el-GR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λ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        </a:t>
            </a:r>
            <a:r>
              <a:rPr b="1" lang="el-GR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λ</a:t>
            </a:r>
            <a:r>
              <a:rPr b="0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= 300 / </a:t>
            </a:r>
            <a:r>
              <a:rPr b="1" i="1" lang="en-US" sz="2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33" name="CustomShape 2"/>
          <p:cNvSpPr/>
          <p:nvPr/>
        </p:nvSpPr>
        <p:spPr>
          <a:xfrm>
            <a:off x="0" y="1752480"/>
            <a:ext cx="9143640" cy="7617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Arial"/>
                <a:ea typeface="Arial"/>
              </a:rPr>
              <a:t>Wavelength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34" name="CustomShape 3"/>
          <p:cNvSpPr/>
          <p:nvPr/>
        </p:nvSpPr>
        <p:spPr>
          <a:xfrm>
            <a:off x="3124080" y="2819520"/>
            <a:ext cx="2895120" cy="2742840"/>
          </a:xfrm>
          <a:prstGeom prst="ellipse">
            <a:avLst/>
          </a:prstGeom>
          <a:noFill/>
          <a:ln w="3168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" name="Line 4"/>
          <p:cNvSpPr/>
          <p:nvPr/>
        </p:nvSpPr>
        <p:spPr>
          <a:xfrm>
            <a:off x="3124080" y="4190760"/>
            <a:ext cx="2895480" cy="0"/>
          </a:xfrm>
          <a:prstGeom prst="line">
            <a:avLst/>
          </a:prstGeom>
          <a:ln w="3168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Line 5"/>
          <p:cNvSpPr/>
          <p:nvPr/>
        </p:nvSpPr>
        <p:spPr>
          <a:xfrm flipV="1">
            <a:off x="4572000" y="4190760"/>
            <a:ext cx="0" cy="1371600"/>
          </a:xfrm>
          <a:prstGeom prst="line">
            <a:avLst/>
          </a:prstGeom>
          <a:ln w="3168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CustomShape 6"/>
          <p:cNvSpPr/>
          <p:nvPr/>
        </p:nvSpPr>
        <p:spPr>
          <a:xfrm>
            <a:off x="3809880" y="3124080"/>
            <a:ext cx="152352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Arial"/>
                <a:ea typeface="Arial"/>
              </a:rPr>
              <a:t>300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38" name="CustomShape 7"/>
          <p:cNvSpPr/>
          <p:nvPr/>
        </p:nvSpPr>
        <p:spPr>
          <a:xfrm>
            <a:off x="3839040" y="4114800"/>
            <a:ext cx="38376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i="1" lang="en-US" sz="4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f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39" name="CustomShape 8"/>
          <p:cNvSpPr/>
          <p:nvPr/>
        </p:nvSpPr>
        <p:spPr>
          <a:xfrm>
            <a:off x="4648320" y="4114800"/>
            <a:ext cx="106632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l-GR" sz="4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λ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40" name="CustomShape 9"/>
          <p:cNvSpPr/>
          <p:nvPr/>
        </p:nvSpPr>
        <p:spPr>
          <a:xfrm>
            <a:off x="3675600" y="4800600"/>
            <a:ext cx="70524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MHz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41" name="CustomShape 10"/>
          <p:cNvSpPr/>
          <p:nvPr/>
        </p:nvSpPr>
        <p:spPr>
          <a:xfrm>
            <a:off x="4648320" y="4800600"/>
            <a:ext cx="106632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meters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42" name="TextShape 11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TextShape 1"/>
          <p:cNvSpPr txBox="1"/>
          <p:nvPr/>
        </p:nvSpPr>
        <p:spPr>
          <a:xfrm>
            <a:off x="457200" y="1828800"/>
            <a:ext cx="80769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Impedance Transformation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 a DC circuit, resistance is calculated using Ohm’s Law: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 = E / I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Similarly, in an AC circuit, impedance is also calculated using Ohm’s Law: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Z = E / I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7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8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TextShape 1"/>
          <p:cNvSpPr txBox="1"/>
          <p:nvPr/>
        </p:nvSpPr>
        <p:spPr>
          <a:xfrm>
            <a:off x="457200" y="1828800"/>
            <a:ext cx="80769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000" spc="-1" strike="noStrike">
                <a:solidFill>
                  <a:srgbClr val="000000"/>
                </a:solidFill>
                <a:latin typeface="Arial [TMC ]"/>
              </a:rPr>
              <a:t>Impedance Transformation</a:t>
            </a:r>
            <a:endParaRPr b="0" lang="en-US" sz="30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600" spc="-1" strike="noStrike">
                <a:solidFill>
                  <a:srgbClr val="000000"/>
                </a:solidFill>
                <a:latin typeface="Arial [TMC ]"/>
              </a:rPr>
              <a:t>Since a transformer changes the voltage &amp; current levels in an AC circuit, it also changes the impedance.</a:t>
            </a:r>
            <a:endParaRPr b="0" lang="en-US" sz="26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3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200" spc="-1" strike="noStrike">
                <a:solidFill>
                  <a:srgbClr val="000000"/>
                </a:solidFill>
                <a:latin typeface="Arial [TMC ]"/>
              </a:rPr>
              <a:t>Impedance is calculated from the turns ratio (N</a:t>
            </a:r>
            <a:r>
              <a:rPr b="0" lang="en-US" sz="22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200" spc="-1" strike="noStrike">
                <a:solidFill>
                  <a:srgbClr val="000000"/>
                </a:solidFill>
                <a:latin typeface="Arial [TMC ]"/>
              </a:rPr>
              <a:t>/N</a:t>
            </a:r>
            <a:r>
              <a:rPr b="0" lang="en-US" sz="22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200" spc="-1" strike="noStrike">
                <a:solidFill>
                  <a:srgbClr val="000000"/>
                </a:solidFill>
                <a:latin typeface="Arial [TMC ]"/>
              </a:rPr>
              <a:t>) using the following formulas:</a:t>
            </a:r>
            <a:endParaRPr b="0" lang="en-US" sz="22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38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Z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 = Z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 x (N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/N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)</a:t>
            </a:r>
            <a:r>
              <a:rPr b="0" lang="en-US" sz="1900" spc="-1" strike="noStrike" baseline="30000">
                <a:solidFill>
                  <a:srgbClr val="000000"/>
                </a:solidFill>
                <a:latin typeface="Arial [TMC ]"/>
              </a:rPr>
              <a:t>2</a:t>
            </a:r>
            <a:endParaRPr b="0" lang="en-US" sz="19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38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Z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 = Z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 x (N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/N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)</a:t>
            </a:r>
            <a:r>
              <a:rPr b="0" lang="en-US" sz="1900" spc="-1" strike="noStrike" baseline="30000">
                <a:solidFill>
                  <a:srgbClr val="000000"/>
                </a:solidFill>
                <a:latin typeface="Arial [TMC ]"/>
              </a:rPr>
              <a:t>2</a:t>
            </a:r>
            <a:endParaRPr b="0" lang="en-US" sz="19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19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1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600" spc="-1" strike="noStrike">
                <a:solidFill>
                  <a:srgbClr val="000000"/>
                </a:solidFill>
                <a:latin typeface="Arial [TMC ]"/>
              </a:rPr>
              <a:t>The required turns ratio is calculated using the following formula:</a:t>
            </a:r>
            <a:endParaRPr b="0" lang="en-US" sz="26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38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Turns Ratio (N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/N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) =        Z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1900" spc="-1" strike="noStrike">
                <a:solidFill>
                  <a:srgbClr val="000000"/>
                </a:solidFill>
                <a:latin typeface="Arial [TMC ]"/>
              </a:rPr>
              <a:t>/Z</a:t>
            </a:r>
            <a:r>
              <a:rPr b="0" lang="en-US" sz="19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endParaRPr b="0" lang="en-US" sz="19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82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8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584" name="Line 3"/>
          <p:cNvSpPr/>
          <p:nvPr/>
        </p:nvSpPr>
        <p:spPr>
          <a:xfrm>
            <a:off x="4495680" y="6172200"/>
            <a:ext cx="152280" cy="152280"/>
          </a:xfrm>
          <a:prstGeom prst="line">
            <a:avLst/>
          </a:prstGeom>
          <a:ln>
            <a:rou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/>
        </p:style>
      </p:sp>
      <p:sp>
        <p:nvSpPr>
          <p:cNvPr id="585" name="Line 4"/>
          <p:cNvSpPr/>
          <p:nvPr/>
        </p:nvSpPr>
        <p:spPr>
          <a:xfrm flipV="1">
            <a:off x="4647960" y="6019560"/>
            <a:ext cx="152640" cy="304920"/>
          </a:xfrm>
          <a:prstGeom prst="line">
            <a:avLst/>
          </a:prstGeom>
          <a:ln>
            <a:rou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/>
        </p:style>
      </p:sp>
      <p:sp>
        <p:nvSpPr>
          <p:cNvPr id="586" name="Line 5"/>
          <p:cNvSpPr/>
          <p:nvPr/>
        </p:nvSpPr>
        <p:spPr>
          <a:xfrm>
            <a:off x="4800600" y="6019560"/>
            <a:ext cx="533160" cy="0"/>
          </a:xfrm>
          <a:prstGeom prst="line">
            <a:avLst/>
          </a:prstGeom>
          <a:ln>
            <a:rou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TextShape 1"/>
          <p:cNvSpPr txBox="1"/>
          <p:nvPr/>
        </p:nvSpPr>
        <p:spPr>
          <a:xfrm>
            <a:off x="457200" y="1828800"/>
            <a:ext cx="80769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Impedance Matching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All power sources have an internal impedance which limits the amount of power that can be delivered.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Maximum power is delivered only when the load impedance matches the source impedance.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Z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Z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L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8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8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TextShape 1"/>
          <p:cNvSpPr txBox="1"/>
          <p:nvPr/>
        </p:nvSpPr>
        <p:spPr>
          <a:xfrm>
            <a:off x="457200" y="1828800"/>
            <a:ext cx="80769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Impedance Matching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Most modern amateur transmitting equipment is designed to have a source impedance of 50 Ohms.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Z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50 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Ω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800" spc="-1" strike="noStrike">
                <a:solidFill>
                  <a:srgbClr val="000000"/>
                </a:solidFill>
                <a:latin typeface="Arial [TMC ]"/>
              </a:rPr>
              <a:t>Therefore, load impedance should be 50 Ohms for maximum power transfer to the load.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Z</a:t>
            </a:r>
            <a:r>
              <a:rPr b="0" lang="el-GR" sz="2400" spc="-1" strike="noStrike" baseline="-25000">
                <a:solidFill>
                  <a:srgbClr val="000000"/>
                </a:solidFill>
                <a:latin typeface="Arial [TMC ]"/>
              </a:rPr>
              <a:t>L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 = 50 Ω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800" spc="-1" strike="noStrike">
                <a:solidFill>
                  <a:srgbClr val="000000"/>
                </a:solidFill>
                <a:latin typeface="Arial [TMC ]"/>
              </a:rPr>
              <a:t>This is not usually the case!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9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TextShape 1"/>
          <p:cNvSpPr txBox="1"/>
          <p:nvPr/>
        </p:nvSpPr>
        <p:spPr>
          <a:xfrm>
            <a:off x="457200" y="1828800"/>
            <a:ext cx="83055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Impedance Matching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Antenna impedance varies from one frequency to another.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A matching network is needed to transform the antenna system impedance to a 50</a:t>
            </a:r>
            <a:r>
              <a:rPr b="0" lang="el-GR" sz="2800" spc="-1" strike="noStrike">
                <a:solidFill>
                  <a:srgbClr val="000000"/>
                </a:solidFill>
                <a:latin typeface="Arial [TMC ]"/>
              </a:rPr>
              <a:t>Ω resistive load.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L-C circuits.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Most common type.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Lengths of transmission line.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Transformers.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Cannot eliminate reactance.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94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TextShape 1"/>
          <p:cNvSpPr txBox="1"/>
          <p:nvPr/>
        </p:nvSpPr>
        <p:spPr>
          <a:xfrm>
            <a:off x="457200" y="1828800"/>
            <a:ext cx="4800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Impedance Matching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Pi-Network.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Often used in transmitter output stages to provide 50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Ω source impedance.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800" spc="-1" strike="noStrike">
                <a:solidFill>
                  <a:srgbClr val="000000"/>
                </a:solidFill>
                <a:latin typeface="Arial [TMC ]"/>
              </a:rPr>
              <a:t>T-Network.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Most common circuit for antenna tuners or “Transmatches”.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597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70c0"/>
                </a:solidFill>
                <a:latin typeface="Arial [TMC ]"/>
              </a:rPr>
              <a:t>Reactance &amp; Impedance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599" name="Picture 2" descr="C:\Users\Ray\Pictures\Pimatch.png"/>
          <p:cNvPicPr/>
          <p:nvPr/>
        </p:nvPicPr>
        <p:blipFill>
          <a:blip r:embed="rId2"/>
          <a:stretch/>
        </p:blipFill>
        <p:spPr>
          <a:xfrm>
            <a:off x="5668920" y="2468520"/>
            <a:ext cx="3200040" cy="1445760"/>
          </a:xfrm>
          <a:prstGeom prst="rect">
            <a:avLst/>
          </a:prstGeom>
          <a:ln w="9360">
            <a:noFill/>
          </a:ln>
        </p:spPr>
      </p:pic>
      <p:pic>
        <p:nvPicPr>
          <p:cNvPr id="600" name="Picture 3" descr="C:\Users\Ray\Pictures\Utransmatch.jpg"/>
          <p:cNvPicPr/>
          <p:nvPr/>
        </p:nvPicPr>
        <p:blipFill>
          <a:blip r:embed="rId3"/>
          <a:stretch/>
        </p:blipFill>
        <p:spPr>
          <a:xfrm>
            <a:off x="5668920" y="4297320"/>
            <a:ext cx="3200040" cy="18727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G5A01 -- What is impedance?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2" name="TextShape 2"/>
          <p:cNvSpPr txBox="1"/>
          <p:nvPr/>
        </p:nvSpPr>
        <p:spPr>
          <a:xfrm>
            <a:off x="457200" y="2011320"/>
            <a:ext cx="8229240" cy="41605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electric charge stored by a capacitor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inverse of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opposition to the flow of current in an AC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force of repulsion between two similar electric fields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0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04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5" dur="indefinite" restart="never" nodeType="tmRoot">
          <p:childTnLst>
            <p:seq>
              <p:cTn id="296" dur="indefinite" nodeType="mainSeq">
                <p:childTnLst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01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G5A02 -- What is reactance?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6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rm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Opposition to the flow of direct current caused by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Opposition to the flow of alternating current caused by capacitance or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 property of ideal resistors in AC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 large spark produced at switch contacts when an inductor is de-energized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0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08" name="CustomShape 3"/>
          <p:cNvSpPr/>
          <p:nvPr/>
        </p:nvSpPr>
        <p:spPr>
          <a:xfrm>
            <a:off x="0" y="31240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02" dur="indefinite" restart="never" nodeType="tmRoot">
          <p:childTnLst>
            <p:seq>
              <p:cTn id="303" dur="indefinite" nodeType="mainSeq">
                <p:childTnLst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08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G5A03 -- Which of the following causes opposition to the flow of alternating current in an inductor?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0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Reluctance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Admittance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Reactance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11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12" name="CustomShape 3"/>
          <p:cNvSpPr/>
          <p:nvPr/>
        </p:nvSpPr>
        <p:spPr>
          <a:xfrm>
            <a:off x="0" y="3962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09" dur="indefinite" restart="never" nodeType="tmRoot">
          <p:childTnLst>
            <p:seq>
              <p:cTn id="310" dur="indefinite" nodeType="mainSeq">
                <p:childTnLst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15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G5A04 -- Which of the following causes opposition to the flow of alternating current in a capacitor?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4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Reluctance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Reactance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Admittance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1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16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16" dur="indefinite" restart="never" nodeType="tmRoot">
          <p:childTnLst>
            <p:seq>
              <p:cTn id="317" dur="indefinite" nodeType="mainSeq">
                <p:childTnLst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22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AC and DC Waveforms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Electromagnetic Spectrum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145" name="Picture 2" descr="C:\Users\Ray\Pictures\EM-spectrum.jpg"/>
          <p:cNvPicPr/>
          <p:nvPr/>
        </p:nvPicPr>
        <p:blipFill>
          <a:blip r:embed="rId1"/>
          <a:stretch/>
        </p:blipFill>
        <p:spPr>
          <a:xfrm>
            <a:off x="228600" y="3048120"/>
            <a:ext cx="8604000" cy="3580920"/>
          </a:xfrm>
          <a:prstGeom prst="rect">
            <a:avLst/>
          </a:prstGeom>
          <a:ln w="9360">
            <a:noFill/>
          </a:ln>
        </p:spPr>
      </p:pic>
      <p:sp>
        <p:nvSpPr>
          <p:cNvPr id="146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7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G5A05 -- How does an inductor react to AC?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8" name="TextShape 2"/>
          <p:cNvSpPr txBox="1"/>
          <p:nvPr/>
        </p:nvSpPr>
        <p:spPr>
          <a:xfrm>
            <a:off x="457200" y="2011320"/>
            <a:ext cx="8229240" cy="431280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frequency of the applied AC increases, the reactance decreases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amplitude of the applied AC increases, the reactance increases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amplitude of the applied AC increases, the reactance decreases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frequency of the applied AC increases, the reactance increases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1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20" name="CustomShape 3"/>
          <p:cNvSpPr/>
          <p:nvPr/>
        </p:nvSpPr>
        <p:spPr>
          <a:xfrm>
            <a:off x="0" y="54864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3" dur="indefinite" restart="never" nodeType="tmRoot">
          <p:childTnLst>
            <p:seq>
              <p:cTn id="324" dur="indefinite" nodeType="mainSeq">
                <p:childTnLst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29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G5A06 -- How does a capacitor react to AC?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2" name="TextShape 2"/>
          <p:cNvSpPr txBox="1"/>
          <p:nvPr/>
        </p:nvSpPr>
        <p:spPr>
          <a:xfrm>
            <a:off x="457200" y="2011320"/>
            <a:ext cx="8229240" cy="43891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frequency of the applied AC increases, the reactance decreases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frequency of the applied AC increases, the reactance increases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amplitude of the applied AC increases, the reactance increases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As the amplitude of the applied AC increases, the reactance decreases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2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24" name="CustomShape 3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0" dur="indefinite" restart="never" nodeType="tmRoot">
          <p:childTnLst>
            <p:seq>
              <p:cTn id="331" dur="indefinite" nodeType="mainSeq">
                <p:childTnLst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36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G5A07 -- What happens when the impedance of an electrical load is equal to the output impedance of a power source, assuming both impedances are resistive?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6" name="TextShape 2"/>
          <p:cNvSpPr txBox="1"/>
          <p:nvPr/>
        </p:nvSpPr>
        <p:spPr>
          <a:xfrm>
            <a:off x="457200" y="2011320"/>
            <a:ext cx="8229240" cy="43891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source delivers minimum power to the load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electrical load is shorted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No current can flow through the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source can deliver maximum power to the load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2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28" name="CustomShape 3"/>
          <p:cNvSpPr/>
          <p:nvPr/>
        </p:nvSpPr>
        <p:spPr>
          <a:xfrm>
            <a:off x="0" y="4495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7" dur="indefinite" restart="never" nodeType="tmRoot">
          <p:childTnLst>
            <p:seq>
              <p:cTn id="338" dur="indefinite" nodeType="mainSeq">
                <p:childTnLst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43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G5A08 -- Why is impedance matching important?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0" name="TextShape 2"/>
          <p:cNvSpPr txBox="1"/>
          <p:nvPr/>
        </p:nvSpPr>
        <p:spPr>
          <a:xfrm>
            <a:off x="457200" y="2011320"/>
            <a:ext cx="8229240" cy="431280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So the source can deliver maximum power to the load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So the load will draw minimum power from the source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To ensure that there is less resistance than reactance in the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To ensure that the resistance and reactance in the circuit are equal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31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32" name="CustomShape 3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44" dur="indefinite" restart="never" nodeType="tmRoot">
          <p:childTnLst>
            <p:seq>
              <p:cTn id="345" dur="indefinite" nodeType="mainSeq">
                <p:childTnLst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50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G5A09 -- What unit is used to measure reactance?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4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Farad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Ohm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Ampere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Siemens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3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36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1" dur="indefinite" restart="never" nodeType="tmRoot">
          <p:childTnLst>
            <p:seq>
              <p:cTn id="352" dur="indefinite" nodeType="mainSeq">
                <p:childTnLst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57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G5A10 -- What unit is used to measure impedance?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8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Volt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Ohm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Ampere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Watt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3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40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8" dur="indefinite" restart="never" nodeType="tmRoot">
          <p:childTnLst>
            <p:seq>
              <p:cTn id="359" dur="indefinite" nodeType="mainSeq">
                <p:childTnLst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64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G5A11 -- Which of the following describes one method of impedance matching between two AC circuits?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2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Insert an LC network between the two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Reduce the power output of the first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Increase the power output of the first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Insert a circulator between the two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4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44" name="CustomShape 3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65" dur="indefinite" restart="never" nodeType="tmRoot">
          <p:childTnLst>
            <p:seq>
              <p:cTn id="366" dur="indefinite" nodeType="mainSeq">
                <p:childTnLst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71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G5A12 -- What is one reason to use an impedance matching transformer?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6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To minimize transmitter power output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To maximize the transfer of power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To reduce power supply ripple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To minimize radiation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4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48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2" dur="indefinite" restart="never" nodeType="tmRoot">
          <p:childTnLst>
            <p:seq>
              <p:cTn id="373" dur="indefinite" nodeType="mainSeq">
                <p:childTnLst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78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G5A13 -- Which of the following devices can be used for impedance matching at radio frequencies?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0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transformer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Pi-network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length of transmission line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All of these choices are correct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51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52" name="CustomShape 3"/>
          <p:cNvSpPr/>
          <p:nvPr/>
        </p:nvSpPr>
        <p:spPr>
          <a:xfrm>
            <a:off x="0" y="3962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9" dur="indefinite" restart="never" nodeType="tmRoot">
          <p:childTnLst>
            <p:seq>
              <p:cTn id="380" dur="indefinite" nodeType="mainSeq">
                <p:childTnLst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85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TextShape 1"/>
          <p:cNvSpPr txBox="1"/>
          <p:nvPr/>
        </p:nvSpPr>
        <p:spPr>
          <a:xfrm>
            <a:off x="1828800" y="182520"/>
            <a:ext cx="6857640" cy="201096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G5C07 -- What is the turns ratio of a transformer used to match an audio amplifier having 600 ohm output impedance to a speaker having 4 ohm impedance?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4" name="TextShape 2"/>
          <p:cNvSpPr txBox="1"/>
          <p:nvPr/>
        </p:nvSpPr>
        <p:spPr>
          <a:xfrm>
            <a:off x="457200" y="237816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12.2 to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24.4 to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150 to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300 to 1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65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656" name="CustomShape 3"/>
          <p:cNvSpPr/>
          <p:nvPr/>
        </p:nvSpPr>
        <p:spPr>
          <a:xfrm>
            <a:off x="0" y="25909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86" dur="indefinite" restart="never" nodeType="tmRoot">
          <p:childTnLst>
            <p:seq>
              <p:cTn id="387" dur="indefinite" nodeType="mainSeq">
                <p:childTnLst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92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6" descr=""/>
          <p:cNvPicPr/>
          <p:nvPr/>
        </p:nvPicPr>
        <p:blipFill>
          <a:blip r:embed="rId1"/>
          <a:stretch/>
        </p:blipFill>
        <p:spPr>
          <a:xfrm>
            <a:off x="3886200" y="4264200"/>
            <a:ext cx="4723920" cy="2265120"/>
          </a:xfrm>
          <a:prstGeom prst="rect">
            <a:avLst/>
          </a:prstGeom>
          <a:ln w="9360">
            <a:noFill/>
          </a:ln>
        </p:spPr>
      </p:pic>
      <p:sp>
        <p:nvSpPr>
          <p:cNvPr id="149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Series and Parallel Circuits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Series Circuit.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Only one path for current to flow.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Current through each device is the same.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914400" y="1828800"/>
            <a:ext cx="792432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Series and Parallel Circuits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Parallel Circuit.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Multiple paths for current to flow.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Voltage across each device is the same.</a:t>
            </a:r>
            <a:endParaRPr b="0" lang="en-US" sz="3200" spc="-1" strike="noStrike">
              <a:latin typeface="Arial"/>
            </a:endParaRPr>
          </a:p>
        </p:txBody>
      </p:sp>
      <p:pic>
        <p:nvPicPr>
          <p:cNvPr id="152" name="Picture 6" descr=""/>
          <p:cNvPicPr/>
          <p:nvPr/>
        </p:nvPicPr>
        <p:blipFill>
          <a:blip r:embed="rId1"/>
          <a:stretch/>
        </p:blipFill>
        <p:spPr>
          <a:xfrm>
            <a:off x="1295280" y="4267080"/>
            <a:ext cx="7117920" cy="2315880"/>
          </a:xfrm>
          <a:prstGeom prst="rect">
            <a:avLst/>
          </a:prstGeom>
          <a:ln w="9360">
            <a:noFill/>
          </a:ln>
        </p:spPr>
      </p:pic>
      <p:sp>
        <p:nvSpPr>
          <p:cNvPr id="153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4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Decibels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Measures a ratio.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Logarithmic scale.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Power Ratio:</a:t>
            </a:r>
            <a:endParaRPr b="0" lang="en-US" sz="3200" spc="-1" strike="noStrike">
              <a:latin typeface="Arial"/>
            </a:endParaRPr>
          </a:p>
          <a:p>
            <a:pPr lvl="3" marL="17146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dB = 10 log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Calibri"/>
                <a:ea typeface="Arial"/>
              </a:rPr>
              <a:t>10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 (P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Calibri"/>
                <a:ea typeface="Arial"/>
              </a:rPr>
              <a:t>1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/P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Calibri"/>
                <a:ea typeface="Arial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) 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Voltage Ratio:</a:t>
            </a:r>
            <a:endParaRPr b="0" lang="en-US" sz="3200" spc="-1" strike="noStrike">
              <a:latin typeface="Arial"/>
            </a:endParaRPr>
          </a:p>
          <a:p>
            <a:pPr lvl="3" marL="17146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dB = 20 log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Calibri"/>
                <a:ea typeface="Arial"/>
              </a:rPr>
              <a:t>10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 (V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Calibri"/>
                <a:ea typeface="Arial"/>
              </a:rPr>
              <a:t>1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/V</a:t>
            </a:r>
            <a:r>
              <a:rPr b="0" lang="en-US" sz="3200" spc="-1" strike="noStrike" baseline="-25000">
                <a:solidFill>
                  <a:srgbClr val="000000"/>
                </a:solidFill>
                <a:latin typeface="Calibri"/>
                <a:ea typeface="Arial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)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156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" name="Table 1"/>
          <p:cNvGraphicFramePr/>
          <p:nvPr/>
        </p:nvGraphicFramePr>
        <p:xfrm>
          <a:off x="1295280" y="2057400"/>
          <a:ext cx="3428640" cy="4449600"/>
        </p:xfrm>
        <a:graphic>
          <a:graphicData uri="http://schemas.openxmlformats.org/drawingml/2006/table">
            <a:tbl>
              <a:tblPr/>
              <a:tblGrid>
                <a:gridCol w="533160"/>
                <a:gridCol w="1371600"/>
                <a:gridCol w="1523880"/>
              </a:tblGrid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dB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Power Ratio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Voltage Ratio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1.000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1.000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-1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0.794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0.89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0.631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0.79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-3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0.501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0.707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-4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0.398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0.631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0.316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0.562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-6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0.250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0.501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0.200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0.447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-8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0.159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0.398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0.126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0.355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-10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0.100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0.316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9" name="Table 2"/>
          <p:cNvGraphicFramePr/>
          <p:nvPr/>
        </p:nvGraphicFramePr>
        <p:xfrm>
          <a:off x="4952880" y="2057400"/>
          <a:ext cx="3352320" cy="4221000"/>
        </p:xfrm>
        <a:graphic>
          <a:graphicData uri="http://schemas.openxmlformats.org/drawingml/2006/table">
            <a:tbl>
              <a:tblPr/>
              <a:tblGrid>
                <a:gridCol w="533160"/>
                <a:gridCol w="1371600"/>
                <a:gridCol w="1447560"/>
              </a:tblGrid>
              <a:tr h="55188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dB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Power Ratio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Voltage Ratio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1.000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1.000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1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1.259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1.122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1.585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1.259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3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1.995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1.414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2.512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1.585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3.162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1.778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4.000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1.995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5.012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2.239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6.310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2.512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37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7.943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2.818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192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10.00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3.16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sp>
        <p:nvSpPr>
          <p:cNvPr id="160" name="TextShape 3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1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G5B01 -- What dB change represents a two-times increase or decrease in power?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TextShape 2"/>
          <p:cNvSpPr txBox="1"/>
          <p:nvPr/>
        </p:nvSpPr>
        <p:spPr>
          <a:xfrm>
            <a:off x="457200" y="2011320"/>
            <a:ext cx="8229240" cy="44492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2 dB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3 dB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6 dB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12 dB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6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165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G5B03 -- How many watts of electrical power are used if 400 VDC is supplied to an 800 ohm load?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TextShape 2"/>
          <p:cNvSpPr txBox="1"/>
          <p:nvPr/>
        </p:nvSpPr>
        <p:spPr>
          <a:xfrm>
            <a:off x="457200" y="2011320"/>
            <a:ext cx="8229240" cy="39920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0.5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400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3200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6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169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92d05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457200" y="1828800"/>
            <a:ext cx="8381520" cy="4571640"/>
          </a:xfrm>
          <a:prstGeom prst="rect">
            <a:avLst/>
          </a:prstGeom>
          <a:noFill/>
          <a:ln w="9360">
            <a:noFill/>
          </a:ln>
        </p:spPr>
        <p:txBody>
          <a:bodyPr>
            <a:normAutofit fontScale="80000"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Current, Voltage, &amp; Power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Current (I)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Movement of electrons past a given point.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Unit of Measurement = Ampere (A)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1 Ampere = 6.241 × 10</a:t>
            </a:r>
            <a:r>
              <a:rPr b="0" lang="en-US" sz="2000" spc="-1" strike="noStrike" baseline="30000">
                <a:solidFill>
                  <a:srgbClr val="000000"/>
                </a:solidFill>
                <a:latin typeface="Arial [TMC ]"/>
              </a:rPr>
              <a:t>18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electrons/second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Voltage (E)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Electromotive Force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Unit of Measurement = Volt (V)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Power (P)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Rate of at which energy is transferred, used, or transformed.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Unit of Measurement = Watt (W)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G5B04 -- How many watts of electrical power are used by a 12 VDC light bulb that draws 0.2 amperes?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TextShape 2"/>
          <p:cNvSpPr txBox="1"/>
          <p:nvPr/>
        </p:nvSpPr>
        <p:spPr>
          <a:xfrm>
            <a:off x="457200" y="2011320"/>
            <a:ext cx="8229240" cy="414468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2.4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24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6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60 watts</a:t>
            </a:r>
            <a:br/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7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173" name="CustomShape 3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G5B05 -- How many watts are dissipated when a current of 7.0 milliamperes flows through 1.25 kilohms?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TextShape 2"/>
          <p:cNvSpPr txBox="1"/>
          <p:nvPr/>
        </p:nvSpPr>
        <p:spPr>
          <a:xfrm>
            <a:off x="457200" y="2011320"/>
            <a:ext cx="8229240" cy="414468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61 milliwatts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61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11 milliwatts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Approximately 11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7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177" name="CustomShape 3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" dur="indefinite" restart="never" nodeType="tmRoot">
          <p:childTnLst>
            <p:seq>
              <p:cTn id="23" dur="indefinite" nodeType="mainSeq"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G5B10 -- What percentage of power loss would result from a transmission line loss of 1 dB?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TextShape 2"/>
          <p:cNvSpPr txBox="1"/>
          <p:nvPr/>
        </p:nvSpPr>
        <p:spPr>
          <a:xfrm>
            <a:off x="457200" y="201132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10.9%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12.2%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20.5%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25.9%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8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181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9" dur="indefinite" restart="never" nodeType="tmRoot">
          <p:childTnLst>
            <p:seq>
              <p:cTn id="30" dur="indefinite" nodeType="mainSeq"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Shape 1"/>
          <p:cNvSpPr txBox="1"/>
          <p:nvPr/>
        </p:nvSpPr>
        <p:spPr>
          <a:xfrm>
            <a:off x="457200" y="1828800"/>
            <a:ext cx="8229240" cy="49525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RMS:  Definition and Measurement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A DC voltmeter will read the average voltage, which is zero.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83" name="Picture 2" descr="C:\Users\Ray\Pictures\Untitled.png"/>
          <p:cNvPicPr/>
          <p:nvPr/>
        </p:nvPicPr>
        <p:blipFill>
          <a:blip r:embed="rId1"/>
          <a:stretch/>
        </p:blipFill>
        <p:spPr>
          <a:xfrm>
            <a:off x="2743200" y="3475080"/>
            <a:ext cx="3447720" cy="3028680"/>
          </a:xfrm>
          <a:prstGeom prst="rect">
            <a:avLst/>
          </a:prstGeom>
          <a:ln w="9360">
            <a:noFill/>
          </a:ln>
        </p:spPr>
      </p:pic>
      <p:sp>
        <p:nvSpPr>
          <p:cNvPr id="184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AC Power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5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Shape 1"/>
          <p:cNvSpPr txBox="1"/>
          <p:nvPr/>
        </p:nvSpPr>
        <p:spPr>
          <a:xfrm>
            <a:off x="457200" y="1828800"/>
            <a:ext cx="8229240" cy="49525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RMS:  Definition and Measurement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With an oscilloscope, it is easy to read the peak-to-peak voltage or the peak (maximum) voltage.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87" name="Picture 3" descr="C:\Users\Ray\Pictures\Untitled.png"/>
          <p:cNvPicPr/>
          <p:nvPr/>
        </p:nvPicPr>
        <p:blipFill>
          <a:blip r:embed="rId1"/>
          <a:stretch/>
        </p:blipFill>
        <p:spPr>
          <a:xfrm>
            <a:off x="2743200" y="3475080"/>
            <a:ext cx="3447720" cy="3028680"/>
          </a:xfrm>
          <a:prstGeom prst="rect">
            <a:avLst/>
          </a:prstGeom>
          <a:ln w="9360">
            <a:noFill/>
          </a:ln>
        </p:spPr>
      </p:pic>
      <p:sp>
        <p:nvSpPr>
          <p:cNvPr id="18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AC Power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9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457200" y="1828800"/>
            <a:ext cx="8076960" cy="49525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RMS:  Definition and Measurement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A current will heat up a resistor.  The amount of DC current that causes the same amount of heating as the AC current does is the root-mean-square (RMS) value of the AC current.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I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RMS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0.707 x I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RMS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0.707 x 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ff0000"/>
              </a:buClr>
              <a:buFont typeface="Arial"/>
              <a:buChar char="•"/>
            </a:pPr>
            <a:r>
              <a:rPr b="1" lang="en-US" sz="2400" spc="-1" strike="noStrike">
                <a:solidFill>
                  <a:srgbClr val="ff0000"/>
                </a:solidFill>
                <a:latin typeface="Arial [TMC ]"/>
              </a:rPr>
              <a:t>Sine waves ONLY!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19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AC Power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457200" y="1828800"/>
            <a:ext cx="8076960" cy="49525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RMS:  Definition and Measurement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94" name="Picture 2" descr="C:\Users\Ray\Pictures\220px-Sine_voltage_svg.png"/>
          <p:cNvPicPr/>
          <p:nvPr/>
        </p:nvPicPr>
        <p:blipFill>
          <a:blip r:embed="rId1"/>
          <a:stretch/>
        </p:blipFill>
        <p:spPr>
          <a:xfrm>
            <a:off x="1371600" y="2666880"/>
            <a:ext cx="4349520" cy="3816000"/>
          </a:xfrm>
          <a:prstGeom prst="rect">
            <a:avLst/>
          </a:prstGeom>
          <a:ln w="9360">
            <a:noFill/>
          </a:ln>
        </p:spPr>
      </p:pic>
      <p:sp>
        <p:nvSpPr>
          <p:cNvPr id="195" name="CustomShape 2"/>
          <p:cNvSpPr/>
          <p:nvPr/>
        </p:nvSpPr>
        <p:spPr>
          <a:xfrm>
            <a:off x="5867280" y="4267080"/>
            <a:ext cx="2819160" cy="76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63000"/>
          </a:bodyPr>
          <a:p>
            <a:pPr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Arial"/>
              </a:rPr>
              <a:t>1 = Peak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Arial"/>
              </a:rPr>
              <a:t>2 = Peak-to-Peak</a:t>
            </a:r>
            <a:endParaRPr b="0" lang="en-US" sz="1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Arial"/>
              </a:rPr>
              <a:t>3 = Root-Mean-Square (RMS)</a:t>
            </a:r>
            <a:endParaRPr b="0" lang="en-US" sz="1600" spc="-1" strike="noStrike">
              <a:latin typeface="Arial"/>
            </a:endParaRPr>
          </a:p>
        </p:txBody>
      </p:sp>
      <p:sp>
        <p:nvSpPr>
          <p:cNvPr id="196" name="TextShape 3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AC Power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7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extShape 1"/>
          <p:cNvSpPr txBox="1"/>
          <p:nvPr/>
        </p:nvSpPr>
        <p:spPr>
          <a:xfrm>
            <a:off x="457200" y="1828800"/>
            <a:ext cx="8229240" cy="7617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RMS:  Definition and Measurement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199" name="Picture 2" descr="C:\Users\Ray\Pictures\Sine_and_Square_Wave.png"/>
          <p:cNvPicPr/>
          <p:nvPr/>
        </p:nvPicPr>
        <p:blipFill>
          <a:blip r:embed="rId1"/>
          <a:stretch/>
        </p:blipFill>
        <p:spPr>
          <a:xfrm>
            <a:off x="1066680" y="3733920"/>
            <a:ext cx="7162560" cy="2836440"/>
          </a:xfrm>
          <a:prstGeom prst="rect">
            <a:avLst/>
          </a:prstGeom>
          <a:ln w="9360">
            <a:noFill/>
          </a:ln>
        </p:spPr>
      </p:pic>
      <p:graphicFrame>
        <p:nvGraphicFramePr>
          <p:cNvPr id="200" name="Table 2"/>
          <p:cNvGraphicFramePr/>
          <p:nvPr/>
        </p:nvGraphicFramePr>
        <p:xfrm>
          <a:off x="1600200" y="2514600"/>
          <a:ext cx="6095520" cy="1112040"/>
        </p:xfrm>
        <a:graphic>
          <a:graphicData uri="http://schemas.openxmlformats.org/drawingml/2006/table">
            <a:tbl>
              <a:tblPr/>
              <a:tblGrid>
                <a:gridCol w="2031840"/>
                <a:gridCol w="2031840"/>
                <a:gridCol w="2031840"/>
              </a:tblGrid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To Calculate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Sine Wave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Square Wave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00000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RMS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0.707 x Peak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Peak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Peak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1.414 x RMS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8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Peak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201" name="TextShape 3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AC Power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2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PEP:  Definition and Measurement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PEP = Peak Envelope Power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Average power over one complete cycle at the peak of the RF envelope.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04" name="Picture 5" descr="C:\Dropbox\Ray\Documents\Amateur Radio\Wabash Valley Amateur Radio Assn\License Class Materials\Amateur Extra\PowerPoint Slides\Images\Used\am wave.jpg"/>
          <p:cNvPicPr/>
          <p:nvPr/>
        </p:nvPicPr>
        <p:blipFill>
          <a:blip r:embed="rId1"/>
          <a:stretch/>
        </p:blipFill>
        <p:spPr>
          <a:xfrm>
            <a:off x="3048120" y="3860640"/>
            <a:ext cx="3352320" cy="2719080"/>
          </a:xfrm>
          <a:prstGeom prst="rect">
            <a:avLst/>
          </a:prstGeom>
          <a:ln w="9360">
            <a:noFill/>
          </a:ln>
        </p:spPr>
      </p:pic>
      <p:sp>
        <p:nvSpPr>
          <p:cNvPr id="20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AC Power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6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PEP:  Definition and Measurement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PEP = Peak Envelope Power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Measure 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or 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P-P 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using an oscilloscope.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V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P-P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2 x V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Calculate 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RMS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from 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V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RMS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0.707 x V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Calculate PEP from 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RMS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and load imdepance.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PEP = V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RMS</a:t>
            </a:r>
            <a:r>
              <a:rPr b="0" lang="en-US" sz="2000" spc="-1" strike="noStrike" baseline="30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/ R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load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PEP is equal to the average power if no modulation or if FM-modulated.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0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AC Power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0" y="1676520"/>
            <a:ext cx="9143640" cy="7617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Arial"/>
                <a:ea typeface="Arial"/>
              </a:rPr>
              <a:t>Power Formula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93" name="CustomShape 2"/>
          <p:cNvSpPr/>
          <p:nvPr/>
        </p:nvSpPr>
        <p:spPr>
          <a:xfrm>
            <a:off x="0" y="5791320"/>
            <a:ext cx="914364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latin typeface="Arial"/>
                <a:ea typeface="Arial"/>
              </a:rPr>
              <a:t>P = E x I          E = P / I          I = P / E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94" name="CustomShape 3"/>
          <p:cNvSpPr/>
          <p:nvPr/>
        </p:nvSpPr>
        <p:spPr>
          <a:xfrm>
            <a:off x="3124080" y="2743200"/>
            <a:ext cx="2895120" cy="2742840"/>
          </a:xfrm>
          <a:prstGeom prst="ellipse">
            <a:avLst/>
          </a:prstGeom>
          <a:noFill/>
          <a:ln w="3168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Line 4"/>
          <p:cNvSpPr/>
          <p:nvPr/>
        </p:nvSpPr>
        <p:spPr>
          <a:xfrm>
            <a:off x="3124080" y="4114800"/>
            <a:ext cx="2895480" cy="0"/>
          </a:xfrm>
          <a:prstGeom prst="line">
            <a:avLst/>
          </a:prstGeom>
          <a:ln w="3168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Line 5"/>
          <p:cNvSpPr/>
          <p:nvPr/>
        </p:nvSpPr>
        <p:spPr>
          <a:xfrm flipV="1">
            <a:off x="4572000" y="4114800"/>
            <a:ext cx="0" cy="1371600"/>
          </a:xfrm>
          <a:prstGeom prst="line">
            <a:avLst/>
          </a:prstGeom>
          <a:ln w="3168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7" name="CustomShape 6"/>
          <p:cNvSpPr/>
          <p:nvPr/>
        </p:nvSpPr>
        <p:spPr>
          <a:xfrm>
            <a:off x="3809880" y="2895480"/>
            <a:ext cx="152352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Arial"/>
                <a:ea typeface="Arial"/>
              </a:rPr>
              <a:t>P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98" name="CustomShape 7"/>
          <p:cNvSpPr/>
          <p:nvPr/>
        </p:nvSpPr>
        <p:spPr>
          <a:xfrm>
            <a:off x="3737520" y="4038480"/>
            <a:ext cx="58788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Arial"/>
                <a:ea typeface="Arial"/>
              </a:rPr>
              <a:t>E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99" name="CustomShape 8"/>
          <p:cNvSpPr/>
          <p:nvPr/>
        </p:nvSpPr>
        <p:spPr>
          <a:xfrm>
            <a:off x="4648320" y="4038480"/>
            <a:ext cx="106632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Arial"/>
                <a:ea typeface="Arial"/>
              </a:rPr>
              <a:t>I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00" name="CustomShape 9"/>
          <p:cNvSpPr/>
          <p:nvPr/>
        </p:nvSpPr>
        <p:spPr>
          <a:xfrm>
            <a:off x="3809880" y="3581280"/>
            <a:ext cx="152352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Watts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01" name="CustomShape 10"/>
          <p:cNvSpPr/>
          <p:nvPr/>
        </p:nvSpPr>
        <p:spPr>
          <a:xfrm>
            <a:off x="3661560" y="4724280"/>
            <a:ext cx="73260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Volts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02" name="CustomShape 11"/>
          <p:cNvSpPr/>
          <p:nvPr/>
        </p:nvSpPr>
        <p:spPr>
          <a:xfrm>
            <a:off x="4648320" y="4724280"/>
            <a:ext cx="106632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Amps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03" name="TextShape 1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92d05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G5B06 -- What is the output PEP from a transmitter if an oscilloscope measures 200 volts peak-to-peak across a 50-ohm dummy load connected to the transmitter output?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TextShape 2"/>
          <p:cNvSpPr txBox="1"/>
          <p:nvPr/>
        </p:nvSpPr>
        <p:spPr>
          <a:xfrm>
            <a:off x="457200" y="2011320"/>
            <a:ext cx="8229240" cy="368748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1.4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353.5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400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1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213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6" dur="indefinite" restart="never" nodeType="tmRoot">
          <p:childTnLst>
            <p:seq>
              <p:cTn id="37" dur="indefinite" nodeType="mainSeq"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4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G5B07 -- Which value of an AC signal results in the same power dissipation as a DC voltage of the same value?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TextShape 2"/>
          <p:cNvSpPr txBox="1"/>
          <p:nvPr/>
        </p:nvSpPr>
        <p:spPr>
          <a:xfrm>
            <a:off x="457200" y="2011320"/>
            <a:ext cx="8229240" cy="40683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peak-to-peak value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peak value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RMS value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reciprocal of the RMS value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1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217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4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G5B09 -- What is the RMS voltage of a sine wave with a value of 17 volts peak?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TextShape 2"/>
          <p:cNvSpPr txBox="1"/>
          <p:nvPr/>
        </p:nvSpPr>
        <p:spPr>
          <a:xfrm>
            <a:off x="457200" y="201132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8.5 volts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12 volts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24 volts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34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2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221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0" dur="indefinite" restart="never" nodeType="tmRoot">
          <p:childTnLst>
            <p:seq>
              <p:cTn id="51" dur="indefinite" nodeType="mainSeq">
                <p:childTnLst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5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G5B11 -- What is the ratio of peak envelope power to average power for an unmodulated carrier?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TextShape 2"/>
          <p:cNvSpPr txBox="1"/>
          <p:nvPr/>
        </p:nvSpPr>
        <p:spPr>
          <a:xfrm>
            <a:off x="457200" y="2011320"/>
            <a:ext cx="8229240" cy="39920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.707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1.00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1.414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2.00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2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225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7" dur="indefinite" restart="never" nodeType="tmRoot">
          <p:childTnLst>
            <p:seq>
              <p:cTn id="58" dur="indefinite" nodeType="mainSeq">
                <p:childTnLst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6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G5B12 -- What would be the RMS voltage across a 50 ohm dummy load dissipating 1200 watts?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TextShape 2"/>
          <p:cNvSpPr txBox="1"/>
          <p:nvPr/>
        </p:nvSpPr>
        <p:spPr>
          <a:xfrm>
            <a:off x="457200" y="2011320"/>
            <a:ext cx="8229240" cy="39920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173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245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346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692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2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229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4" dur="indefinite" restart="never" nodeType="tmRoot">
          <p:childTnLst>
            <p:seq>
              <p:cTn id="65" dur="indefinite" nodeType="mainSeq">
                <p:childTnLst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7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G5B13 -- What is the output PEP of an unmodulated carrier if an average reading wattmeter connected to the transmitter output indicates 1060 watts?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530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1060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1500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2120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3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233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1" dur="indefinite" restart="never" nodeType="tmRoot">
          <p:childTnLst>
            <p:seq>
              <p:cTn id="72" dur="indefinite" nodeType="mainSeq">
                <p:childTnLst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7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G5B14 -- What is the output PEP from a transmitter if an oscilloscope measures 500 volts peak-to-peak across a 50-ohm resistor connected to the transmitter output?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TextShape 2"/>
          <p:cNvSpPr txBox="1"/>
          <p:nvPr/>
        </p:nvSpPr>
        <p:spPr>
          <a:xfrm>
            <a:off x="457200" y="2011320"/>
            <a:ext cx="8229240" cy="36111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8.75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625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2500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5000 watts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23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237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8" dur="indefinite" restart="never" nodeType="tmRoot">
          <p:childTnLst>
            <p:seq>
              <p:cTn id="79" dur="indefinite" nodeType="mainSeq">
                <p:childTnLst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8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Definitions: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70c0"/>
              </a:buClr>
              <a:buFont typeface="Arial"/>
              <a:buChar char="•"/>
            </a:pPr>
            <a:r>
              <a:rPr b="1" lang="en-US" sz="2800" spc="-1" strike="noStrike">
                <a:solidFill>
                  <a:srgbClr val="0070c0"/>
                </a:solidFill>
                <a:latin typeface="Calibri"/>
              </a:rPr>
              <a:t>Nominal Value 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-- Intended value of the component.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70c0"/>
              </a:buClr>
              <a:buFont typeface="Arial"/>
              <a:buChar char="•"/>
            </a:pPr>
            <a:r>
              <a:rPr b="1" lang="en-US" sz="2800" spc="-1" strike="noStrike">
                <a:solidFill>
                  <a:srgbClr val="0070c0"/>
                </a:solidFill>
                <a:latin typeface="Calibri"/>
              </a:rPr>
              <a:t>Tolerance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 -- Amount value of the component may vary from the nominal value.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70c0"/>
              </a:buClr>
              <a:buFont typeface="Arial"/>
              <a:buChar char="•"/>
            </a:pPr>
            <a:r>
              <a:rPr b="1" lang="en-US" sz="2800" spc="-1" strike="noStrike">
                <a:solidFill>
                  <a:srgbClr val="0070c0"/>
                </a:solidFill>
                <a:latin typeface="Calibri"/>
              </a:rPr>
              <a:t>Temperature Coefficient 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-- Amount &amp; direction of component value changes with changes in temperature.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70c0"/>
              </a:buClr>
              <a:buFont typeface="Arial"/>
              <a:buChar char="•"/>
            </a:pPr>
            <a:r>
              <a:rPr b="1" lang="en-US" sz="2800" spc="-1" strike="noStrike">
                <a:solidFill>
                  <a:srgbClr val="0070c0"/>
                </a:solidFill>
                <a:latin typeface="Calibri"/>
              </a:rPr>
              <a:t>Power/Voltage/Current Rating 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-- Maximum power/voltage/current the component will withstand before damage occurs.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3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Resistance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Opposition to the flow of electrons.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Converts electrical energy to heat.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Unit of measurement = Ohm (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Ω).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Symbol used in equations = R.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Components designed to provide resistance are called “resistors”.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42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Resistances range from &lt;1 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Ω to &gt;10 MΩ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Ω = ohms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kΩ = kilohms (10</a:t>
            </a:r>
            <a:r>
              <a:rPr b="0" lang="el-GR" sz="2000" spc="-1" strike="noStrike" baseline="30000">
                <a:solidFill>
                  <a:srgbClr val="000000"/>
                </a:solidFill>
                <a:latin typeface="Arial [TMC ]"/>
              </a:rPr>
              <a:t>3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 ohms)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MΩ = megohms (10</a:t>
            </a:r>
            <a:r>
              <a:rPr b="0" lang="el-GR" sz="2000" spc="-1" strike="noStrike" baseline="30000">
                <a:solidFill>
                  <a:srgbClr val="000000"/>
                </a:solidFill>
                <a:latin typeface="Arial [TMC ]"/>
              </a:rPr>
              <a:t>6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 ohms)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Tolerances of 0.1% to 20%.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Temperature coefficients can be positive or negative depending on material.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Positive = Value increases as temperature increases. 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Negative = Value decreases as temperature increases.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4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914400" y="1828800"/>
            <a:ext cx="7391160" cy="43430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Resistance &amp; Ohm’s Law</a:t>
            </a:r>
            <a:endParaRPr b="0" lang="en-US" sz="3200" spc="-1" strike="noStrike"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2800" spc="-1" strike="noStrike">
                <a:solidFill>
                  <a:srgbClr val="000000"/>
                </a:solidFill>
                <a:latin typeface="Arial"/>
                <a:ea typeface="Arial"/>
              </a:rPr>
              <a:t>Resistance (R)</a:t>
            </a:r>
            <a:endParaRPr b="0" lang="en-US" sz="2800" spc="-1" strike="noStrike"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  <a:ea typeface="Arial"/>
              </a:rPr>
              <a:t>Opposition to movement of electrons.</a:t>
            </a:r>
            <a:endParaRPr b="0" lang="en-US" sz="2400" spc="-1" strike="noStrike"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  <a:ea typeface="Arial"/>
              </a:rPr>
              <a:t>Unit of Measurement = Ohm (</a:t>
            </a:r>
            <a:r>
              <a:rPr b="0" lang="el-GR" sz="2400" spc="-1" strike="noStrike">
                <a:solidFill>
                  <a:srgbClr val="000000"/>
                </a:solidFill>
                <a:latin typeface="Arial"/>
                <a:ea typeface="Arial"/>
              </a:rPr>
              <a:t>Ω).</a:t>
            </a:r>
            <a:endParaRPr b="0" lang="en-US" sz="2400" spc="-1" strike="noStrike"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l-GR" sz="2800" spc="-1" strike="noStrike">
                <a:solidFill>
                  <a:srgbClr val="000000"/>
                </a:solidFill>
                <a:latin typeface="Arial"/>
                <a:ea typeface="Arial"/>
              </a:rPr>
              <a:t>Voltage, current, &amp; resistance are all related by Ohm’s Law.</a:t>
            </a:r>
            <a:endParaRPr b="0" lang="en-US" sz="28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b="0" lang="en-US" sz="2800" spc="-1" strike="noStrike">
              <a:latin typeface="Arial"/>
            </a:endParaRPr>
          </a:p>
          <a:p>
            <a:pPr marL="743040" indent="-285480" algn="ctr">
              <a:lnSpc>
                <a:spcPct val="100000"/>
              </a:lnSpc>
              <a:spcBef>
                <a:spcPts val="641"/>
              </a:spcBef>
            </a:pPr>
            <a:r>
              <a:rPr b="1" lang="el-GR" sz="3200" spc="-1" strike="noStrike">
                <a:solidFill>
                  <a:srgbClr val="000000"/>
                </a:solidFill>
                <a:latin typeface="Arial"/>
                <a:ea typeface="Arial"/>
              </a:rPr>
              <a:t>Voltage = Current x Resistance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92d05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Resistances range from &lt;1 </a:t>
            </a:r>
            <a:r>
              <a:rPr b="0" lang="el-GR" sz="2800" spc="-1" strike="noStrike">
                <a:solidFill>
                  <a:srgbClr val="000000"/>
                </a:solidFill>
                <a:latin typeface="Arial [TMC ]"/>
              </a:rPr>
              <a:t>Ω to &gt;20 MΩ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800" spc="-1" strike="noStrike">
                <a:solidFill>
                  <a:srgbClr val="000000"/>
                </a:solidFill>
                <a:latin typeface="Arial [TMC ]"/>
              </a:rPr>
              <a:t>Values often indicated by colored bands on body.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4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50" name="Picture 5" descr="C:\Users\Ray\Pictures\Resistor.jpg"/>
          <p:cNvPicPr/>
          <p:nvPr/>
        </p:nvPicPr>
        <p:blipFill>
          <a:blip r:embed="rId2"/>
          <a:stretch/>
        </p:blipFill>
        <p:spPr>
          <a:xfrm>
            <a:off x="1600200" y="3932280"/>
            <a:ext cx="3292200" cy="2468160"/>
          </a:xfrm>
          <a:prstGeom prst="rect">
            <a:avLst/>
          </a:prstGeom>
          <a:ln w="9360">
            <a:noFill/>
          </a:ln>
        </p:spPr>
      </p:pic>
      <p:pic>
        <p:nvPicPr>
          <p:cNvPr id="251" name="Picture 3" descr="C:\Users\Ray\Pictures\500px-Resistor_symbol_America_svg.png"/>
          <p:cNvPicPr/>
          <p:nvPr/>
        </p:nvPicPr>
        <p:blipFill>
          <a:blip r:embed="rId3"/>
          <a:stretch/>
        </p:blipFill>
        <p:spPr>
          <a:xfrm>
            <a:off x="5257800" y="3932280"/>
            <a:ext cx="3085920" cy="246816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54" name="Picture 2" descr="C:\Users\Ray\Pictures\resistor-color-code.png"/>
          <p:cNvPicPr/>
          <p:nvPr/>
        </p:nvPicPr>
        <p:blipFill>
          <a:blip r:embed="rId2"/>
          <a:stretch/>
        </p:blipFill>
        <p:spPr>
          <a:xfrm>
            <a:off x="1219320" y="2057400"/>
            <a:ext cx="4266720" cy="4381200"/>
          </a:xfrm>
          <a:prstGeom prst="rect">
            <a:avLst/>
          </a:prstGeom>
          <a:ln w="9360">
            <a:noFill/>
          </a:ln>
        </p:spPr>
      </p:pic>
      <p:graphicFrame>
        <p:nvGraphicFramePr>
          <p:cNvPr id="255" name="Table 2"/>
          <p:cNvGraphicFramePr/>
          <p:nvPr/>
        </p:nvGraphicFramePr>
        <p:xfrm>
          <a:off x="5791320" y="1752480"/>
          <a:ext cx="2819160" cy="4687920"/>
        </p:xfrm>
        <a:graphic>
          <a:graphicData uri="http://schemas.openxmlformats.org/drawingml/2006/table">
            <a:tbl>
              <a:tblPr/>
              <a:tblGrid>
                <a:gridCol w="1409400"/>
                <a:gridCol w="1409760"/>
              </a:tblGrid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Color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6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Value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Silver*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Gold*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Black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Brown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Red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Orange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Yellow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Green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Blue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Violet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Gray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334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White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335520">
                <a:tc gridSpan="2">
                  <a:txBody>
                    <a:bodyPr>
                      <a:noAutofit/>
                    </a:bodyPr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en-US" sz="1600" spc="-1" strike="noStrike">
                          <a:solidFill>
                            <a:srgbClr val="000000"/>
                          </a:solidFill>
                          <a:latin typeface="Calibri"/>
                        </a:rPr>
                        <a:t>* Tolerance &amp; multiplier only</a:t>
                      </a:r>
                      <a:endParaRPr b="0" lang="en-US" sz="16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d0d8e7"/>
                    </a:solidFill>
                  </a:tcPr>
                </a:tc>
                <a:tc hMerge="1">
                  <a:tcPr marL="90000" marR="90000"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Shape 1"/>
          <p:cNvSpPr txBox="1"/>
          <p:nvPr/>
        </p:nvSpPr>
        <p:spPr>
          <a:xfrm>
            <a:off x="457200" y="1828800"/>
            <a:ext cx="4754160" cy="47541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 types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Carbon composition.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&lt;1 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Ω to 22 MΩ.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1/8 to 2 Watts.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Tolerance 5%, 10%, &amp; 20%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Poor temperature stability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Along with wirewound, oldest technology.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Not commonly used after 1970.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57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5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59" name="Picture 4" descr="C:\Users\Ray\Pictures\OF393JE.jpg"/>
          <p:cNvPicPr/>
          <p:nvPr/>
        </p:nvPicPr>
        <p:blipFill>
          <a:blip r:embed="rId2"/>
          <a:stretch/>
        </p:blipFill>
        <p:spPr>
          <a:xfrm>
            <a:off x="5486400" y="3200400"/>
            <a:ext cx="3200040" cy="3200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457200" y="1828800"/>
            <a:ext cx="47541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 types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Carbon film.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1 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Ω to 10 MΩ.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1/8 to 5 Watts.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Wide operating temperature range.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6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63" name="Picture 2" descr="C:\Users\Ray\Pictures\3520_0.jpg"/>
          <p:cNvPicPr/>
          <p:nvPr/>
        </p:nvPicPr>
        <p:blipFill>
          <a:blip r:embed="rId2"/>
          <a:stretch/>
        </p:blipFill>
        <p:spPr>
          <a:xfrm>
            <a:off x="5486400" y="3200400"/>
            <a:ext cx="3200040" cy="3200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extShape 1"/>
          <p:cNvSpPr txBox="1"/>
          <p:nvPr/>
        </p:nvSpPr>
        <p:spPr>
          <a:xfrm>
            <a:off x="457200" y="1828800"/>
            <a:ext cx="47541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 types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Metal Film.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&lt;1 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Ω to &gt;10 MΩ.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1/8 to 2 Watts.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Tolerance 0.1%, 1%, &amp; 2%.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Good temperature stability.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Low noise.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Most commonly used today.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6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6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67" name="Picture 2" descr="C:\Users\Ray\Pictures\22_Ohm_1W4_Metal_Film_Resistor_001953.jpg"/>
          <p:cNvPicPr/>
          <p:nvPr/>
        </p:nvPicPr>
        <p:blipFill>
          <a:blip r:embed="rId2"/>
          <a:stretch/>
        </p:blipFill>
        <p:spPr>
          <a:xfrm>
            <a:off x="5486400" y="3200400"/>
            <a:ext cx="3155760" cy="3200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Shape 1"/>
          <p:cNvSpPr txBox="1"/>
          <p:nvPr/>
        </p:nvSpPr>
        <p:spPr>
          <a:xfrm>
            <a:off x="457200" y="1828800"/>
            <a:ext cx="47541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 types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Metal-oxide film.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Similar to metal film.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Higher operating temperatures.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Higher temperature stability.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Low stray inductance.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Good for RF circuits.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6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71" name="Picture 2" descr="C:\Users\Ray\Pictures\RSF100JB-0R56.jpg"/>
          <p:cNvPicPr/>
          <p:nvPr/>
        </p:nvPicPr>
        <p:blipFill>
          <a:blip r:embed="rId2"/>
          <a:stretch/>
        </p:blipFill>
        <p:spPr>
          <a:xfrm>
            <a:off x="5486400" y="3200400"/>
            <a:ext cx="3200040" cy="3200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Shape 1"/>
          <p:cNvSpPr txBox="1"/>
          <p:nvPr/>
        </p:nvSpPr>
        <p:spPr>
          <a:xfrm>
            <a:off x="457200" y="1828800"/>
            <a:ext cx="495252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 types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Wirewound.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 power.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Up to 200 Watts or more.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 inductance – not good for RF circuits.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May have metal case for attaching to a heat sink.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May be tapped to adjust value.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73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75" name="Picture 2" descr="C:\Users\Ray\Pictures\pdm25w%200r1.jpg"/>
          <p:cNvPicPr/>
          <p:nvPr/>
        </p:nvPicPr>
        <p:blipFill>
          <a:blip r:embed="rId2"/>
          <a:stretch/>
        </p:blipFill>
        <p:spPr>
          <a:xfrm>
            <a:off x="7010280" y="3292560"/>
            <a:ext cx="1950840" cy="1461600"/>
          </a:xfrm>
          <a:prstGeom prst="rect">
            <a:avLst/>
          </a:prstGeom>
          <a:ln w="9360">
            <a:noFill/>
          </a:ln>
        </p:spPr>
      </p:pic>
      <p:pic>
        <p:nvPicPr>
          <p:cNvPr id="276" name="Picture 4" descr="C:\Users\Ray\Pictures\L25J5R0E.jpg"/>
          <p:cNvPicPr/>
          <p:nvPr/>
        </p:nvPicPr>
        <p:blipFill>
          <a:blip r:embed="rId3"/>
          <a:stretch/>
        </p:blipFill>
        <p:spPr>
          <a:xfrm>
            <a:off x="5486400" y="3292560"/>
            <a:ext cx="1463400" cy="1461600"/>
          </a:xfrm>
          <a:prstGeom prst="rect">
            <a:avLst/>
          </a:prstGeom>
          <a:ln w="9360">
            <a:noFill/>
          </a:ln>
        </p:spPr>
      </p:pic>
      <p:pic>
        <p:nvPicPr>
          <p:cNvPr id="277" name="Picture 5" descr="C:\Users\Ray\Pictures\BLEEDER-RESISTANCE.jpg"/>
          <p:cNvPicPr/>
          <p:nvPr/>
        </p:nvPicPr>
        <p:blipFill>
          <a:blip r:embed="rId4"/>
          <a:stretch/>
        </p:blipFill>
        <p:spPr>
          <a:xfrm>
            <a:off x="5486400" y="4846680"/>
            <a:ext cx="3474720" cy="1814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extShape 1"/>
          <p:cNvSpPr txBox="1"/>
          <p:nvPr/>
        </p:nvSpPr>
        <p:spPr>
          <a:xfrm>
            <a:off x="457200" y="1828800"/>
            <a:ext cx="518112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 types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Thermistor.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Special type of resistor with precisely known temperature coefficient.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Both positive (PTC) &amp; negative (NTC) temperature coefficients are available.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Used for temperature sensing.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7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81" name="Picture 2" descr="C:\Users\Ray\Pictures\ntc-thermistor-489047.jpg"/>
          <p:cNvPicPr/>
          <p:nvPr/>
        </p:nvPicPr>
        <p:blipFill>
          <a:blip r:embed="rId2"/>
          <a:stretch/>
        </p:blipFill>
        <p:spPr>
          <a:xfrm>
            <a:off x="5668920" y="2743200"/>
            <a:ext cx="3200040" cy="28699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 types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Variable Resistors.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Potentiometers.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Rheostats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Materials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Graphite.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Cermet.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Wirewound.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Taper.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Linear.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Semi-Log.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83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85" name="Picture 4" descr="C:\Users\Ray\Pictures\410px-Potentiometer.jpg"/>
          <p:cNvPicPr/>
          <p:nvPr/>
        </p:nvPicPr>
        <p:blipFill>
          <a:blip r:embed="rId2"/>
          <a:stretch/>
        </p:blipFill>
        <p:spPr>
          <a:xfrm>
            <a:off x="4525920" y="5029200"/>
            <a:ext cx="1645920" cy="1636200"/>
          </a:xfrm>
          <a:prstGeom prst="rect">
            <a:avLst/>
          </a:prstGeom>
          <a:ln w="9360">
            <a:noFill/>
          </a:ln>
        </p:spPr>
      </p:pic>
      <p:pic>
        <p:nvPicPr>
          <p:cNvPr id="286" name="Picture 5" descr="C:\Users\Ray\Pictures\Rheostat_resistor.jpg"/>
          <p:cNvPicPr/>
          <p:nvPr/>
        </p:nvPicPr>
        <p:blipFill>
          <a:blip r:embed="rId3"/>
          <a:stretch/>
        </p:blipFill>
        <p:spPr>
          <a:xfrm>
            <a:off x="6218280" y="4937040"/>
            <a:ext cx="2560320" cy="1707840"/>
          </a:xfrm>
          <a:prstGeom prst="rect">
            <a:avLst/>
          </a:prstGeom>
          <a:ln w="9360">
            <a:noFill/>
          </a:ln>
        </p:spPr>
      </p:pic>
      <p:pic>
        <p:nvPicPr>
          <p:cNvPr id="287" name="Picture 6" descr="C:\Users\Ray\Pictures\569px-PCB_variable_resistors.jpg"/>
          <p:cNvPicPr/>
          <p:nvPr/>
        </p:nvPicPr>
        <p:blipFill>
          <a:blip r:embed="rId4"/>
          <a:stretch/>
        </p:blipFill>
        <p:spPr>
          <a:xfrm>
            <a:off x="6218280" y="2925720"/>
            <a:ext cx="2560320" cy="1972800"/>
          </a:xfrm>
          <a:prstGeom prst="rect">
            <a:avLst/>
          </a:prstGeom>
          <a:ln w="9360">
            <a:noFill/>
          </a:ln>
        </p:spPr>
      </p:pic>
      <p:pic>
        <p:nvPicPr>
          <p:cNvPr id="288" name="Picture 9" descr="C:\Users\Ray\Pictures\500px-Potentiometer_symbol_svg.png"/>
          <p:cNvPicPr/>
          <p:nvPr/>
        </p:nvPicPr>
        <p:blipFill>
          <a:blip r:embed="rId5"/>
          <a:stretch/>
        </p:blipFill>
        <p:spPr>
          <a:xfrm>
            <a:off x="4525920" y="2925720"/>
            <a:ext cx="1645920" cy="944280"/>
          </a:xfrm>
          <a:prstGeom prst="rect">
            <a:avLst/>
          </a:prstGeom>
          <a:ln w="9360">
            <a:noFill/>
          </a:ln>
        </p:spPr>
      </p:pic>
      <p:pic>
        <p:nvPicPr>
          <p:cNvPr id="289" name="Picture 10" descr="C:\Users\Ray\Pictures\12236149761059698638rsamurti_RSA_IEC_Variable_Resistor_Symbol-1_svg_med.png"/>
          <p:cNvPicPr/>
          <p:nvPr/>
        </p:nvPicPr>
        <p:blipFill>
          <a:blip r:embed="rId6"/>
          <a:stretch/>
        </p:blipFill>
        <p:spPr>
          <a:xfrm>
            <a:off x="4525920" y="3840120"/>
            <a:ext cx="1645920" cy="11743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Resistors &amp; Resistance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Parasitic inductance.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Parasitic inductance changes characteristics of resistor at high frequencies.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Use low-inductance resistors in RF circuits.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Carbon composition.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Carbon film.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Metal film.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Metal-oxide film. (Best)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Avoid high-inductance resistors in RF circuits.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Wirewound.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9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1143000" y="5943600"/>
            <a:ext cx="731484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2400" spc="-1" strike="noStrike">
                <a:solidFill>
                  <a:srgbClr val="000000"/>
                </a:solidFill>
                <a:latin typeface="Arial"/>
                <a:ea typeface="Arial"/>
              </a:rPr>
              <a:t>E = I x R          I = E / R         R = E / I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685800" y="1828800"/>
            <a:ext cx="7772040" cy="7617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Arial"/>
                <a:ea typeface="Arial"/>
              </a:rPr>
              <a:t>Ohm’s Law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08" name="CustomShape 3"/>
          <p:cNvSpPr/>
          <p:nvPr/>
        </p:nvSpPr>
        <p:spPr>
          <a:xfrm>
            <a:off x="3124080" y="2895480"/>
            <a:ext cx="2895120" cy="2742840"/>
          </a:xfrm>
          <a:prstGeom prst="ellipse">
            <a:avLst/>
          </a:prstGeom>
          <a:noFill/>
          <a:ln w="3168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9" name="Line 4"/>
          <p:cNvSpPr/>
          <p:nvPr/>
        </p:nvSpPr>
        <p:spPr>
          <a:xfrm>
            <a:off x="3124080" y="4267080"/>
            <a:ext cx="2895480" cy="0"/>
          </a:xfrm>
          <a:prstGeom prst="line">
            <a:avLst/>
          </a:prstGeom>
          <a:ln w="3168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0" name="Line 5"/>
          <p:cNvSpPr/>
          <p:nvPr/>
        </p:nvSpPr>
        <p:spPr>
          <a:xfrm flipV="1">
            <a:off x="4572000" y="4267080"/>
            <a:ext cx="0" cy="1371600"/>
          </a:xfrm>
          <a:prstGeom prst="line">
            <a:avLst/>
          </a:prstGeom>
          <a:ln w="31680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1" name="CustomShape 6"/>
          <p:cNvSpPr/>
          <p:nvPr/>
        </p:nvSpPr>
        <p:spPr>
          <a:xfrm>
            <a:off x="3809880" y="3048120"/>
            <a:ext cx="152352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Arial"/>
                <a:ea typeface="Arial"/>
              </a:rPr>
              <a:t>E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12" name="CustomShape 7"/>
          <p:cNvSpPr/>
          <p:nvPr/>
        </p:nvSpPr>
        <p:spPr>
          <a:xfrm>
            <a:off x="3855960" y="4191120"/>
            <a:ext cx="35028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Arial"/>
                <a:ea typeface="Arial"/>
              </a:rPr>
              <a:t>I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13" name="CustomShape 8"/>
          <p:cNvSpPr/>
          <p:nvPr/>
        </p:nvSpPr>
        <p:spPr>
          <a:xfrm>
            <a:off x="4648320" y="4191120"/>
            <a:ext cx="1066320" cy="821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000000"/>
                </a:solidFill>
                <a:latin typeface="Arial"/>
                <a:ea typeface="Arial"/>
              </a:rPr>
              <a:t>R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14" name="CustomShape 9"/>
          <p:cNvSpPr/>
          <p:nvPr/>
        </p:nvSpPr>
        <p:spPr>
          <a:xfrm>
            <a:off x="3809880" y="3733920"/>
            <a:ext cx="152352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Volts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15" name="CustomShape 10"/>
          <p:cNvSpPr/>
          <p:nvPr/>
        </p:nvSpPr>
        <p:spPr>
          <a:xfrm>
            <a:off x="3611880" y="4876920"/>
            <a:ext cx="83196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Amps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16" name="CustomShape 11"/>
          <p:cNvSpPr/>
          <p:nvPr/>
        </p:nvSpPr>
        <p:spPr>
          <a:xfrm>
            <a:off x="4648320" y="4876920"/>
            <a:ext cx="106632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  <a:ea typeface="Arial"/>
              </a:rPr>
              <a:t>Ohms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117" name="TextShape 1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extShape 1"/>
          <p:cNvSpPr txBox="1"/>
          <p:nvPr/>
        </p:nvSpPr>
        <p:spPr>
          <a:xfrm>
            <a:off x="457200" y="1828800"/>
            <a:ext cx="609552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Inductors &amp;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Inductance.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Ability to store energy in a magnetic field.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Opposes a change in current flow.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Unit of Measurement = Henry (H)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Symbol used in equations = L.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Components designed to provide inductance are called “inductors” or “coils”.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94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296" name="Picture 5" descr="C:\Users\Ray\Pictures\ind1 - Copy.gif"/>
          <p:cNvPicPr/>
          <p:nvPr/>
        </p:nvPicPr>
        <p:blipFill>
          <a:blip r:embed="rId2"/>
          <a:stretch/>
        </p:blipFill>
        <p:spPr>
          <a:xfrm>
            <a:off x="6765840" y="2193840"/>
            <a:ext cx="1971360" cy="43891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457200" y="1828800"/>
            <a:ext cx="62481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Inductors &amp;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Inductances range from &lt;1 </a:t>
            </a:r>
            <a:r>
              <a:rPr b="0" lang="el-GR" sz="2400" spc="-1" strike="noStrike">
                <a:solidFill>
                  <a:srgbClr val="000000"/>
                </a:solidFill>
                <a:latin typeface="Arial [TMC ]"/>
              </a:rPr>
              <a:t>μH to &gt;1 H.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H = henries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mH = millihenries (10</a:t>
            </a:r>
            <a:r>
              <a:rPr b="0" lang="el-GR" sz="2000" spc="-1" strike="noStrike" baseline="30000">
                <a:solidFill>
                  <a:srgbClr val="000000"/>
                </a:solidFill>
                <a:latin typeface="Arial [TMC ]"/>
              </a:rPr>
              <a:t>-3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 henries)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μH = microhenries (10</a:t>
            </a:r>
            <a:r>
              <a:rPr b="0" lang="el-GR" sz="2000" spc="-1" strike="noStrike" baseline="30000">
                <a:solidFill>
                  <a:srgbClr val="000000"/>
                </a:solidFill>
                <a:latin typeface="Arial [TMC ]"/>
              </a:rPr>
              <a:t>-6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 henries)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29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00" name="Picture 2" descr="C:\Users\Ray\Pictures\541px-Electronic_component_inductors.jpg"/>
          <p:cNvPicPr/>
          <p:nvPr/>
        </p:nvPicPr>
        <p:blipFill>
          <a:blip r:embed="rId2"/>
          <a:stretch/>
        </p:blipFill>
        <p:spPr>
          <a:xfrm>
            <a:off x="4267080" y="4724280"/>
            <a:ext cx="2060280" cy="1828440"/>
          </a:xfrm>
          <a:prstGeom prst="rect">
            <a:avLst/>
          </a:prstGeom>
          <a:ln w="9360">
            <a:noFill/>
          </a:ln>
        </p:spPr>
      </p:pic>
      <p:pic>
        <p:nvPicPr>
          <p:cNvPr id="301" name="Picture 5" descr="C:\Users\Ray\Pictures\159T.jpg"/>
          <p:cNvPicPr/>
          <p:nvPr/>
        </p:nvPicPr>
        <p:blipFill>
          <a:blip r:embed="rId3"/>
          <a:stretch/>
        </p:blipFill>
        <p:spPr>
          <a:xfrm>
            <a:off x="6461280" y="4724280"/>
            <a:ext cx="1828440" cy="1828440"/>
          </a:xfrm>
          <a:prstGeom prst="rect">
            <a:avLst/>
          </a:prstGeom>
          <a:ln w="9360">
            <a:noFill/>
          </a:ln>
        </p:spPr>
      </p:pic>
      <p:pic>
        <p:nvPicPr>
          <p:cNvPr id="302" name="Picture 7" descr="C:\Dropbox\Ray\Documents\Amateur Radio\Wabash Valley Amateur Radio Assn\License Class Materials\Amateur Extra\PowerPoint Slides\Images\Used\coils.jpg"/>
          <p:cNvPicPr/>
          <p:nvPr/>
        </p:nvPicPr>
        <p:blipFill>
          <a:blip r:embed="rId4"/>
          <a:stretch/>
        </p:blipFill>
        <p:spPr>
          <a:xfrm>
            <a:off x="1523880" y="4724280"/>
            <a:ext cx="2649240" cy="18284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Inductors &amp;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Different shapes.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Solenoidal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Toroidal.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04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06" name="Picture 7" descr="C:\Dropbox\Ray\Documents\Amateur Radio\Wabash Valley Amateur Radio Assn\License Class Materials\Amateur Extra\PowerPoint Slides\Images\Used\387090.jpg"/>
          <p:cNvPicPr/>
          <p:nvPr/>
        </p:nvPicPr>
        <p:blipFill>
          <a:blip r:embed="rId2"/>
          <a:stretch/>
        </p:blipFill>
        <p:spPr>
          <a:xfrm>
            <a:off x="6858000" y="4022640"/>
            <a:ext cx="1828440" cy="2414160"/>
          </a:xfrm>
          <a:prstGeom prst="rect">
            <a:avLst/>
          </a:prstGeom>
          <a:ln w="9360">
            <a:noFill/>
          </a:ln>
        </p:spPr>
      </p:pic>
      <p:pic>
        <p:nvPicPr>
          <p:cNvPr id="307" name="Picture 8" descr=""/>
          <p:cNvPicPr/>
          <p:nvPr/>
        </p:nvPicPr>
        <p:blipFill>
          <a:blip r:embed="rId3"/>
          <a:stretch/>
        </p:blipFill>
        <p:spPr>
          <a:xfrm>
            <a:off x="6858000" y="1920960"/>
            <a:ext cx="1828440" cy="19317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Inductors &amp;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Different core materials.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Laminated iron.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Used in high-inductance, low-frequency applications such as power supply filter chokes.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Powdered iron or ferrite.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Used in medium-inductance applications.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Air.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Used in low-inductance, high-frequency applications such as transmitting coils.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0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Inductors &amp;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Mutual inductance.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If  the magnetic field from one inductor extends to another inductor, then the current flowing in the 1</a:t>
            </a:r>
            <a:r>
              <a:rPr b="0" lang="en-US" sz="2000" spc="-1" strike="noStrike" baseline="30000">
                <a:solidFill>
                  <a:srgbClr val="000000"/>
                </a:solidFill>
                <a:latin typeface="Arial [TMC ]"/>
              </a:rPr>
              <a:t>st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inductor will effect the current flowing in the 2</a:t>
            </a:r>
            <a:r>
              <a:rPr b="0" lang="en-US" sz="2000" spc="-1" strike="noStrike" baseline="30000">
                <a:solidFill>
                  <a:srgbClr val="000000"/>
                </a:solidFill>
                <a:latin typeface="Arial [TMC ]"/>
              </a:rPr>
              <a:t>nd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inductor.  This is called mutual inductance or transformer action.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Usually undesirable.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Minimizing mutual inductance.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Shield with magnetic material.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Place solenoidal coils at right angles to one another.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Use toroidal cores.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12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Inductors &amp;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At high frequencies, inter-turn capacitance can become significant.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Inductor can become self-resonant.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1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Capacitance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Ability to store energy in an electric field.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Opposes a change in voltage.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Unit of Measurement = Farad (F).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Symbol used in equations = C.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Components designed to provide capacitance are called “capacitors” or “condensers”.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1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CustomShape 1"/>
          <p:cNvSpPr/>
          <p:nvPr/>
        </p:nvSpPr>
        <p:spPr>
          <a:xfrm>
            <a:off x="1905120" y="4952880"/>
            <a:ext cx="5943240" cy="1599840"/>
          </a:xfrm>
          <a:prstGeom prst="rect">
            <a:avLst/>
          </a:prstGeom>
          <a:solidFill>
            <a:schemeClr val="bg1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1" name="TextShape 2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Capacitances range from &lt;1 pF to &gt;1 F.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F = Farads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μF = microfarads (10</a:t>
            </a:r>
            <a:r>
              <a:rPr b="0" lang="el-GR" sz="2000" spc="-1" strike="noStrike" baseline="30000">
                <a:solidFill>
                  <a:srgbClr val="000000"/>
                </a:solidFill>
                <a:latin typeface="Arial [TMC ]"/>
              </a:rPr>
              <a:t>-6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 farads)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pF = picofarads (10</a:t>
            </a:r>
            <a:r>
              <a:rPr b="0" lang="el-GR" sz="2000" spc="-1" strike="noStrike" baseline="30000">
                <a:solidFill>
                  <a:srgbClr val="000000"/>
                </a:solidFill>
                <a:latin typeface="Arial [TMC ]"/>
              </a:rPr>
              <a:t>-12</a:t>
            </a:r>
            <a:r>
              <a:rPr b="0" lang="el-GR" sz="2000" spc="-1" strike="noStrike">
                <a:solidFill>
                  <a:srgbClr val="000000"/>
                </a:solidFill>
                <a:latin typeface="Arial [TMC ]"/>
              </a:rPr>
              <a:t> farads)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322" name="Picture 6" descr="C:\Users\Ray\Pictures\thumbnailCACBNB6U.jpg"/>
          <p:cNvPicPr/>
          <p:nvPr/>
        </p:nvPicPr>
        <p:blipFill>
          <a:blip r:embed="rId1"/>
          <a:stretch/>
        </p:blipFill>
        <p:spPr>
          <a:xfrm>
            <a:off x="3657600" y="5029200"/>
            <a:ext cx="2165040" cy="1528560"/>
          </a:xfrm>
          <a:prstGeom prst="rect">
            <a:avLst/>
          </a:prstGeom>
          <a:ln w="9360">
            <a:noFill/>
          </a:ln>
        </p:spPr>
      </p:pic>
      <p:sp>
        <p:nvSpPr>
          <p:cNvPr id="323" name="TextShape 3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4" name="Picture 2" descr="C:\Dropbox\Ray\Documents\Amateur Radio\Wabash Valley Amateur Radio Assn\Logo\WVARAlogo.gif"/>
          <p:cNvPicPr/>
          <p:nvPr/>
        </p:nvPicPr>
        <p:blipFill>
          <a:blip r:embed="rId2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25" name="Picture 5" descr="C:\Users\Ray\Pictures\thumbnailCAR7N64T.jpg"/>
          <p:cNvPicPr/>
          <p:nvPr/>
        </p:nvPicPr>
        <p:blipFill>
          <a:blip r:embed="rId3"/>
          <a:stretch/>
        </p:blipFill>
        <p:spPr>
          <a:xfrm>
            <a:off x="2286000" y="5181480"/>
            <a:ext cx="1474560" cy="1352160"/>
          </a:xfrm>
          <a:prstGeom prst="rect">
            <a:avLst/>
          </a:prstGeom>
          <a:ln w="9360">
            <a:noFill/>
          </a:ln>
        </p:spPr>
      </p:pic>
      <p:pic>
        <p:nvPicPr>
          <p:cNvPr id="326" name="Picture 8" descr="C:\Users\Ray\Pictures\500px-Capacitor_Symbol_alternative_svg.png"/>
          <p:cNvPicPr/>
          <p:nvPr/>
        </p:nvPicPr>
        <p:blipFill>
          <a:blip r:embed="rId4"/>
          <a:stretch/>
        </p:blipFill>
        <p:spPr>
          <a:xfrm>
            <a:off x="5638680" y="5410080"/>
            <a:ext cx="1928520" cy="9140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TextShape 1"/>
          <p:cNvSpPr txBox="1"/>
          <p:nvPr/>
        </p:nvSpPr>
        <p:spPr>
          <a:xfrm>
            <a:off x="457200" y="1828800"/>
            <a:ext cx="52574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Two conducting plates separated by an insulator.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The larger the plates, the higher the capacitance.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The closer the plates, the higher the capacitance.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The higher the dielectric constant of the insulator, the higher the capacitance.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2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30" name="Picture 2" descr="C:\Users\Ray\Pictures\A4capaci.jpg"/>
          <p:cNvPicPr/>
          <p:nvPr/>
        </p:nvPicPr>
        <p:blipFill>
          <a:blip r:embed="rId2"/>
          <a:stretch/>
        </p:blipFill>
        <p:spPr>
          <a:xfrm>
            <a:off x="5867280" y="1828800"/>
            <a:ext cx="3022200" cy="474948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At high frequencies, inductance of leads can become significant.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Effective capacitance can be reduced.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Capacitor can become self-resonant. 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32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More Power Equations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Combining Ohm’s Law (E = I x R) with the power equation (P = E x I) gives us 2 more ways to calculate power: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P = E</a:t>
            </a:r>
            <a:r>
              <a:rPr b="0" lang="en-US" sz="3200" spc="-1" strike="noStrike" baseline="30000">
                <a:solidFill>
                  <a:srgbClr val="000000"/>
                </a:solidFill>
                <a:latin typeface="Arial"/>
                <a:ea typeface="Arial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 / R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P = I</a:t>
            </a:r>
            <a:r>
              <a:rPr b="0" lang="en-US" sz="3200" spc="-1" strike="noStrike" baseline="30000">
                <a:solidFill>
                  <a:srgbClr val="000000"/>
                </a:solidFill>
                <a:latin typeface="Arial"/>
                <a:ea typeface="Arial"/>
              </a:rPr>
              <a:t>2</a:t>
            </a: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 x R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11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3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37" name="Picture 2" descr="C:\Users\Ray\Pictures\capacitors.jpg"/>
          <p:cNvPicPr/>
          <p:nvPr/>
        </p:nvPicPr>
        <p:blipFill>
          <a:blip r:embed="rId2"/>
          <a:stretch/>
        </p:blipFill>
        <p:spPr>
          <a:xfrm>
            <a:off x="3932280" y="3292560"/>
            <a:ext cx="4885920" cy="2742840"/>
          </a:xfrm>
          <a:prstGeom prst="rect">
            <a:avLst/>
          </a:prstGeom>
          <a:ln w="9360">
            <a:noFill/>
          </a:ln>
        </p:spPr>
      </p:pic>
      <p:pic>
        <p:nvPicPr>
          <p:cNvPr id="338" name="Picture 4" descr="C:\Users\Ray\Pictures\1302751929_27240401_1-Pictures-of--Capacitors-Capacitor-fixed-capacitance-Capacitor-network-arrayVariable-capacitor.jpg"/>
          <p:cNvPicPr/>
          <p:nvPr/>
        </p:nvPicPr>
        <p:blipFill>
          <a:blip r:embed="rId3"/>
          <a:stretch/>
        </p:blipFill>
        <p:spPr>
          <a:xfrm>
            <a:off x="549360" y="3292560"/>
            <a:ext cx="3315960" cy="2742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TextShape 1"/>
          <p:cNvSpPr txBox="1"/>
          <p:nvPr/>
        </p:nvSpPr>
        <p:spPr>
          <a:xfrm>
            <a:off x="457200" y="1828800"/>
            <a:ext cx="52574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Variable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40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1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42" name="Picture 3" descr="C:\Users\Ray\Pictures\Variable-capacitors_agr.jpg"/>
          <p:cNvPicPr/>
          <p:nvPr/>
        </p:nvPicPr>
        <p:blipFill>
          <a:blip r:embed="rId2"/>
          <a:stretch/>
        </p:blipFill>
        <p:spPr>
          <a:xfrm>
            <a:off x="1440000" y="3014640"/>
            <a:ext cx="6484680" cy="34621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Air / Vacuum.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Mica / Silver Mica.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Ceramic.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Plastic Film (Polystyrene or Mylar).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Paper.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Oil-filled.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Electrolytic / Tantalum.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44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Air / Vacuum.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 voltage applications.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Low Capacitance.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Transmitter circuits.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47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4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49" name="Picture 2" descr="C:\Users\Ray\Pictures\UNITED_ELECTRIONIS_50.jpg"/>
          <p:cNvPicPr/>
          <p:nvPr/>
        </p:nvPicPr>
        <p:blipFill>
          <a:blip r:embed="rId2"/>
          <a:stretch/>
        </p:blipFill>
        <p:spPr>
          <a:xfrm>
            <a:off x="5761080" y="2560680"/>
            <a:ext cx="2904840" cy="39319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Mica / Silver Mica.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 stability.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Low loss.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RF circuits.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5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53" name="Picture 2" descr="C:\Users\Ray\Pictures\Silver-Mica-Capacitor.jpg"/>
          <p:cNvPicPr/>
          <p:nvPr/>
        </p:nvPicPr>
        <p:blipFill>
          <a:blip r:embed="rId2"/>
          <a:stretch/>
        </p:blipFill>
        <p:spPr>
          <a:xfrm>
            <a:off x="4754520" y="2743200"/>
            <a:ext cx="3901680" cy="36572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457200" y="1828800"/>
            <a:ext cx="51051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Ceramic.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Inexpensive.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Wide range of capacitances available.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Low to high voltage ratings available.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RF bypassing &amp; filtering.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5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57" name="Picture 2" descr="C:\Users\Ray\Pictures\Ceramic-Capacitors.jpg"/>
          <p:cNvPicPr/>
          <p:nvPr/>
        </p:nvPicPr>
        <p:blipFill>
          <a:blip r:embed="rId2"/>
          <a:stretch/>
        </p:blipFill>
        <p:spPr>
          <a:xfrm>
            <a:off x="5668920" y="3017880"/>
            <a:ext cx="3176280" cy="34747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457200" y="1828800"/>
            <a:ext cx="57909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Plastic Film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Polystyrene or Mylar.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AF &amp; lower frequencies.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Susceptible to damage from high temperatures.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5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61" name="Picture 3" descr="C:\Users\Ray\Pictures\STYRENE.jpg"/>
          <p:cNvPicPr/>
          <p:nvPr/>
        </p:nvPicPr>
        <p:blipFill>
          <a:blip r:embed="rId2"/>
          <a:stretch/>
        </p:blipFill>
        <p:spPr>
          <a:xfrm>
            <a:off x="6400800" y="1828800"/>
            <a:ext cx="2466720" cy="2312640"/>
          </a:xfrm>
          <a:prstGeom prst="rect">
            <a:avLst/>
          </a:prstGeom>
          <a:ln w="9360">
            <a:noFill/>
          </a:ln>
        </p:spPr>
      </p:pic>
      <p:pic>
        <p:nvPicPr>
          <p:cNvPr id="362" name="Picture 4" descr="C:\Users\Ray\Pictures\metallised-polyester-film-capacitortn.jpg"/>
          <p:cNvPicPr/>
          <p:nvPr/>
        </p:nvPicPr>
        <p:blipFill>
          <a:blip r:embed="rId3"/>
          <a:stretch/>
        </p:blipFill>
        <p:spPr>
          <a:xfrm>
            <a:off x="6400800" y="4206960"/>
            <a:ext cx="2468160" cy="24681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Paper.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Obsolete.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Found in antique equipment.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64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5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66" name="Picture 2" descr="C:\Users\Ray\Pictures\Philco38-12%20029_1.jpg"/>
          <p:cNvPicPr/>
          <p:nvPr/>
        </p:nvPicPr>
        <p:blipFill>
          <a:blip r:embed="rId2"/>
          <a:stretch/>
        </p:blipFill>
        <p:spPr>
          <a:xfrm>
            <a:off x="5394240" y="3657600"/>
            <a:ext cx="3474720" cy="29523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Oil-filled.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 voltage.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AC Power circuits.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Oil can contain PCB’s.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6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70" name="Picture 2" descr="C:\Users\Ray\Pictures\oil-filled-power-capacitors-626056.jpg"/>
          <p:cNvPicPr/>
          <p:nvPr/>
        </p:nvPicPr>
        <p:blipFill>
          <a:blip r:embed="rId2"/>
          <a:stretch/>
        </p:blipFill>
        <p:spPr>
          <a:xfrm>
            <a:off x="5121360" y="2651040"/>
            <a:ext cx="3657240" cy="38239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TextShape 1"/>
          <p:cNvSpPr txBox="1"/>
          <p:nvPr/>
        </p:nvSpPr>
        <p:spPr>
          <a:xfrm>
            <a:off x="457200" y="1828800"/>
            <a:ext cx="487656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Capacitors &amp;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Types of 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Electrolytic / Tantalum.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Polarized.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High capacitance in physically small size.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Power supply filters.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Low-impedance AF coupling.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72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74" name="Picture 2" descr="C:\Users\Ray\Pictures\high-voltage-electrolytic-capacitors-400v-o.jpg"/>
          <p:cNvPicPr/>
          <p:nvPr/>
        </p:nvPicPr>
        <p:blipFill>
          <a:blip r:embed="rId2"/>
          <a:stretch/>
        </p:blipFill>
        <p:spPr>
          <a:xfrm>
            <a:off x="6126120" y="2011320"/>
            <a:ext cx="2742840" cy="1733040"/>
          </a:xfrm>
          <a:prstGeom prst="rect">
            <a:avLst/>
          </a:prstGeom>
          <a:ln w="9360">
            <a:noFill/>
          </a:ln>
        </p:spPr>
      </p:pic>
      <p:pic>
        <p:nvPicPr>
          <p:cNvPr id="375" name="Picture 3" descr="C:\Users\Ray\Pictures\C8.jpg"/>
          <p:cNvPicPr/>
          <p:nvPr/>
        </p:nvPicPr>
        <p:blipFill>
          <a:blip r:embed="rId3"/>
          <a:stretch/>
        </p:blipFill>
        <p:spPr>
          <a:xfrm>
            <a:off x="6126120" y="3932280"/>
            <a:ext cx="2742840" cy="2742840"/>
          </a:xfrm>
          <a:prstGeom prst="rect">
            <a:avLst/>
          </a:prstGeom>
          <a:ln w="9360">
            <a:noFill/>
          </a:ln>
        </p:spPr>
      </p:pic>
      <p:pic>
        <p:nvPicPr>
          <p:cNvPr id="376" name="Picture 4" descr="C:\Users\Ray\Pictures\solid-tantalum-capacitor.jpg"/>
          <p:cNvPicPr/>
          <p:nvPr/>
        </p:nvPicPr>
        <p:blipFill>
          <a:blip r:embed="rId4"/>
          <a:stretch/>
        </p:blipFill>
        <p:spPr>
          <a:xfrm>
            <a:off x="3382920" y="5486400"/>
            <a:ext cx="2536560" cy="118872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AC and DC Waveforms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Direct Current (DC)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Current that always flows in the same direction.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DC Voltage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Voltage that always has the same polarity.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Components in Series &amp; Parallel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Kirchoff's Voltage Law: The sum of the voltages around a loop must be zero.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Kirchoff's Current Law: The sum of all currents entering a node is equal to the sum of all currents leaving the node.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78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9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Components in Series &amp; Parallel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Series Circuits.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FACT:  Electrons cannot be created or destroyed.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CONCLUSION:  In a series circuit the current through each component is equal.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81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83" name="Picture 5" descr="C:\Users\Ray\Pictures\series_Circuit_2.jpg"/>
          <p:cNvPicPr/>
          <p:nvPr/>
        </p:nvPicPr>
        <p:blipFill>
          <a:blip r:embed="rId2"/>
          <a:stretch/>
        </p:blipFill>
        <p:spPr>
          <a:xfrm>
            <a:off x="2514600" y="4267080"/>
            <a:ext cx="4255560" cy="222696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extShape 1"/>
          <p:cNvSpPr txBox="1"/>
          <p:nvPr/>
        </p:nvSpPr>
        <p:spPr>
          <a:xfrm>
            <a:off x="457200" y="1828800"/>
            <a:ext cx="8229240" cy="6091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Components in Series &amp; Parallel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8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pic>
        <p:nvPicPr>
          <p:cNvPr id="387" name="Picture 2" descr="C:\Users\Ray\Pictures\Parallel-Circuit.jpg"/>
          <p:cNvPicPr/>
          <p:nvPr/>
        </p:nvPicPr>
        <p:blipFill>
          <a:blip r:embed="rId2"/>
          <a:stretch/>
        </p:blipFill>
        <p:spPr>
          <a:xfrm>
            <a:off x="7086600" y="2514600"/>
            <a:ext cx="1773000" cy="3858840"/>
          </a:xfrm>
          <a:prstGeom prst="rect">
            <a:avLst/>
          </a:prstGeom>
          <a:ln w="9360">
            <a:noFill/>
          </a:ln>
        </p:spPr>
      </p:pic>
      <p:sp>
        <p:nvSpPr>
          <p:cNvPr id="388" name="CustomShape 3"/>
          <p:cNvSpPr/>
          <p:nvPr/>
        </p:nvSpPr>
        <p:spPr>
          <a:xfrm>
            <a:off x="457200" y="2438280"/>
            <a:ext cx="6171840" cy="4114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Parallel Circuits.</a:t>
            </a:r>
            <a:endParaRPr b="0" lang="en-US" sz="2800" spc="-1" strike="noStrike"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FACT:  There is no voltage drop across a junction (or node). </a:t>
            </a:r>
            <a:endParaRPr b="0" lang="en-US" sz="2400" spc="-1" strike="noStrike"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CONCLUSION: In a parallel circuit the voltage across each component is equal.</a:t>
            </a:r>
            <a:endParaRPr b="0" lang="en-US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Components in Series &amp; Parallel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Resistors.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Series:  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. . . . +R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n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Parallel:  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1 / (1/R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+ 1/R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+ 1/R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. . . . + 1/R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n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If only 2 resistors:  R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(R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x R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 / (R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+ R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If all resistors are same value:  R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R / (nr of resistors)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Total resistance </a:t>
            </a:r>
            <a:r>
              <a:rPr b="1" lang="en-US" sz="2000" spc="-1" strike="noStrike">
                <a:solidFill>
                  <a:srgbClr val="000000"/>
                </a:solidFill>
                <a:latin typeface="Arial [TMC ]"/>
              </a:rPr>
              <a:t>always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less than lowest value resistor.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90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1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Components in Series &amp; Parallel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Inductors.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Series:  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. . . . +L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n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Parallel:  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1 / (1/L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+ 1/L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+ 1/L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. . . . + 1/L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n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If only 2 inductors:  L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(L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x L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 / (L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+ L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If all inductors are same value:  L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L / (nr of inductors)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Total inductance </a:t>
            </a:r>
            <a:r>
              <a:rPr b="1" lang="en-US" sz="2000" spc="-1" strike="noStrike">
                <a:solidFill>
                  <a:srgbClr val="000000"/>
                </a:solidFill>
                <a:latin typeface="Arial [TMC ]"/>
              </a:rPr>
              <a:t>always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less than lowest value inductor.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marL="1600200" indent="-228240">
              <a:lnSpc>
                <a:spcPct val="100000"/>
              </a:lnSpc>
              <a:spcBef>
                <a:spcPts val="400"/>
              </a:spcBef>
            </a:pP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93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Components in Series &amp; Parallel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Capacitors.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Series:  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1 / (1/C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+ 1/C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+ 1/C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. . . . + 1/C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n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)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If only 2 capacitors:  C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(C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x C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 / (C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+ C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If all capacitors are same value:  C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C / (nr of capacitors)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Total capacitance </a:t>
            </a:r>
            <a:r>
              <a:rPr b="1" lang="en-US" sz="2000" spc="-1" strike="noStrike">
                <a:solidFill>
                  <a:srgbClr val="000000"/>
                </a:solidFill>
                <a:latin typeface="Arial [TMC ]"/>
              </a:rPr>
              <a:t>always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less than lowest value capacitor.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Parallel:  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T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= 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1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2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3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+ . . . . +C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n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96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Components in Series &amp; Parallel Circuits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In Summary: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Voltages add in a series circuit.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Currents add in a parallel circuit.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39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graphicFrame>
        <p:nvGraphicFramePr>
          <p:cNvPr id="401" name="Table 3"/>
          <p:cNvGraphicFramePr/>
          <p:nvPr/>
        </p:nvGraphicFramePr>
        <p:xfrm>
          <a:off x="1523880" y="4267080"/>
          <a:ext cx="6629040" cy="1482840"/>
        </p:xfrm>
        <a:graphic>
          <a:graphicData uri="http://schemas.openxmlformats.org/drawingml/2006/table">
            <a:tbl>
              <a:tblPr/>
              <a:tblGrid>
                <a:gridCol w="1981080"/>
                <a:gridCol w="2286000"/>
                <a:gridCol w="2361960"/>
              </a:tblGrid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Component Type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Adding in Series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ffff"/>
                          </a:solidFill>
                          <a:latin typeface="Calibri"/>
                        </a:rPr>
                        <a:t>Adding in Parallel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000000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0070c0"/>
                          </a:solidFill>
                          <a:latin typeface="Calibri"/>
                        </a:rPr>
                        <a:t>Resistor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Increases Total Value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Decreases Total Value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0070c0"/>
                          </a:solidFill>
                          <a:latin typeface="Calibri"/>
                        </a:rPr>
                        <a:t>Inductor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Increases Total Value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Decreases Total Value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7e7e7"/>
                    </a:solidFill>
                  </a:tcPr>
                </a:tc>
              </a:tr>
              <a:tr h="370800"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0070c0"/>
                          </a:solidFill>
                          <a:latin typeface="Calibri"/>
                        </a:rPr>
                        <a:t>Capacitor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ff0000"/>
                          </a:solidFill>
                          <a:latin typeface="Calibri"/>
                        </a:rPr>
                        <a:t>Decreases Total Value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en-US" sz="1800" spc="-1" strike="noStrike">
                          <a:solidFill>
                            <a:srgbClr val="00b050"/>
                          </a:solidFill>
                          <a:latin typeface="Calibri"/>
                        </a:rPr>
                        <a:t>Increases Total Value</a:t>
                      </a:r>
                      <a:endParaRPr b="0" lang="en-US" sz="1800" spc="-1" strike="noStrike"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4440" indent="-514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Transformers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805320" indent="-34776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Two or more inductors wound on a common core to maximize mutual inductance.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98800" indent="-3412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Inductors are called “windings”.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98800" indent="-3412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 winding connected to a signal source is called a “primary”.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56000" indent="-3412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In special applications, there may be more than one primary.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98800" indent="-3412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A winding connected to a load is called a “secondary”.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56000" indent="-3412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It is common to have more than one secondary.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403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4440" indent="-51408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Transformers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859320" indent="-4586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Transformers transfer AC power from the primary to each secondary.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1" marL="859320" indent="-45864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Transformers work equally well in both directions.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Which winding is the “primary” and which is the “secondary” depends on how the transformer is connected in the circuit.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406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7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8120" indent="-34776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Transformers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1600" indent="-3412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Turns ratio.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The primary &amp; secondary windings can have different numbers of turns (and usually do).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Turns Ratio = N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:N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The ratio of the voltage applied to the primary to the voltage appearing at the secondary is equal to the turns ratio.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Turns Ratio = E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:E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.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Consequently: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E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E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 x (N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/N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    and    E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E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 x (N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S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/N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P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)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409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AC and DC Waveforms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Alternating Current (AC)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Current that reverses direction of current flow. 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AC Voltage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Arial"/>
                <a:ea typeface="Arial"/>
              </a:rPr>
              <a:t>Voltage that changes polarity.</a:t>
            </a:r>
            <a:endParaRPr b="0" lang="en-US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latin typeface="Arial"/>
            </a:endParaRPr>
          </a:p>
        </p:txBody>
      </p:sp>
      <p:sp>
        <p:nvSpPr>
          <p:cNvPr id="123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TextShape 1"/>
          <p:cNvSpPr txBox="1"/>
          <p:nvPr/>
        </p:nvSpPr>
        <p:spPr>
          <a:xfrm>
            <a:off x="457200" y="1828800"/>
            <a:ext cx="8229240" cy="472392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348120" indent="-34776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Transformers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lvl="1" marL="741600" indent="-3412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Arial [TMC ]"/>
              </a:rPr>
              <a:t>Turns ratio.</a:t>
            </a:r>
            <a:endParaRPr b="0" lang="en-US" sz="28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Power input = power output (ignoring losses).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If 120V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AC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 is applied to the primary of a transformer with a turns ratio of 10:1, then the secondary voltage will be 12V</a:t>
            </a:r>
            <a:r>
              <a:rPr b="0" lang="en-US" sz="2400" spc="-1" strike="noStrike" baseline="-25000">
                <a:solidFill>
                  <a:srgbClr val="000000"/>
                </a:solidFill>
                <a:latin typeface="Arial [TMC ]"/>
              </a:rPr>
              <a:t>AC</a:t>
            </a: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. 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2" marL="114300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Arial [TMC ]"/>
              </a:rPr>
              <a:t>If a 1A current is flowing in the primary, then the current flowing in the secondary will be 10A.</a:t>
            </a:r>
            <a:endParaRPr b="0" lang="en-US" sz="2400" spc="-1" strike="noStrike">
              <a:solidFill>
                <a:srgbClr val="000000"/>
              </a:solidFill>
              <a:latin typeface="Arial [TMC ]"/>
            </a:endParaRPr>
          </a:p>
          <a:p>
            <a:pPr lvl="3" marL="1600200" indent="-34272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120V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AC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x 1A = </a:t>
            </a:r>
            <a:r>
              <a:rPr b="1" lang="en-US" sz="2000" spc="-1" strike="noStrike">
                <a:solidFill>
                  <a:srgbClr val="0070c0"/>
                </a:solidFill>
                <a:latin typeface="Arial [TMC ]"/>
              </a:rPr>
              <a:t>120W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= 12V</a:t>
            </a:r>
            <a:r>
              <a:rPr b="0" lang="en-US" sz="2000" spc="-1" strike="noStrike" baseline="-25000">
                <a:solidFill>
                  <a:srgbClr val="000000"/>
                </a:solidFill>
                <a:latin typeface="Arial [TMC ]"/>
              </a:rPr>
              <a:t>AC</a:t>
            </a:r>
            <a:r>
              <a:rPr b="0" lang="en-US" sz="2000" spc="-1" strike="noStrike">
                <a:solidFill>
                  <a:srgbClr val="000000"/>
                </a:solidFill>
                <a:latin typeface="Arial [TMC ]"/>
              </a:rPr>
              <a:t> x 10A</a:t>
            </a:r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  <a:p>
            <a:endParaRPr b="0" lang="en-US" sz="2000" spc="-1" strike="noStrike">
              <a:solidFill>
                <a:srgbClr val="000000"/>
              </a:solidFill>
              <a:latin typeface="Arial [TMC ]"/>
            </a:endParaRPr>
          </a:p>
        </p:txBody>
      </p:sp>
      <p:sp>
        <p:nvSpPr>
          <p:cNvPr id="412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6600" spc="-1" strike="noStrike">
                <a:solidFill>
                  <a:srgbClr val="0070c0"/>
                </a:solidFill>
                <a:latin typeface="Arial [TMC ]"/>
              </a:rPr>
              <a:t>Basic Components</a:t>
            </a:r>
            <a:endParaRPr b="0" lang="en-US" sz="6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3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G5B02 -- How does the total current relate to the individual currents in each branch of a purely resistive parallel circuit?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TextShape 2"/>
          <p:cNvSpPr txBox="1"/>
          <p:nvPr/>
        </p:nvSpPr>
        <p:spPr>
          <a:xfrm>
            <a:off x="457200" y="2011320"/>
            <a:ext cx="8229240" cy="39920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equals the average of each branch current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decreases as more parallel branches are added to the 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equals the sum of the currents through each branch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It is the sum of the reciprocal of each individual voltage drop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1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17" name="CustomShape 3"/>
          <p:cNvSpPr/>
          <p:nvPr/>
        </p:nvSpPr>
        <p:spPr>
          <a:xfrm>
            <a:off x="0" y="38862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5" dur="indefinite" restart="never" nodeType="tmRoot">
          <p:childTnLst>
            <p:seq>
              <p:cTn id="86" dur="indefinite" nodeType="mainSeq">
                <p:childTnLst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91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G5C01 -- What causes a voltage to appear across the secondary winding of a transformer when an AC voltage source is connected across its primary winding?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TextShape 2"/>
          <p:cNvSpPr txBox="1"/>
          <p:nvPr/>
        </p:nvSpPr>
        <p:spPr>
          <a:xfrm>
            <a:off x="457200" y="198108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Capacitive coupling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Displacement current coupling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Mutual inductance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Mutual capacitance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2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21" name="CustomShape 3"/>
          <p:cNvSpPr/>
          <p:nvPr/>
        </p:nvSpPr>
        <p:spPr>
          <a:xfrm>
            <a:off x="0" y="3352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2" dur="indefinite" restart="never" nodeType="tmRoot">
          <p:childTnLst>
            <p:seq>
              <p:cTn id="93" dur="indefinite" nodeType="mainSeq">
                <p:childTnLst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98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G5C02 -- What happens if you reverse the primary and secondary windings of a 4:1 voltage step down transformer? 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TextShape 2"/>
          <p:cNvSpPr txBox="1"/>
          <p:nvPr/>
        </p:nvSpPr>
        <p:spPr>
          <a:xfrm>
            <a:off x="457200" y="1981080"/>
            <a:ext cx="8229240" cy="4114440"/>
          </a:xfrm>
          <a:prstGeom prst="rect">
            <a:avLst/>
          </a:prstGeom>
          <a:noFill/>
          <a:ln w="9360">
            <a:noFill/>
          </a:ln>
        </p:spPr>
        <p:txBody>
          <a:bodyPr>
            <a:norm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The secondary voltage becomes 4 times the primary voltage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The transformer no longer functions as it is a unidirectional device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Additional resistance must be added in series with the primary to prevent overload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 Additional resistance must be added in parallel with the secondary to prevent overload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2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25" name="CustomShape 3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9" dur="indefinite" restart="never" nodeType="tmRoot">
          <p:childTnLst>
            <p:seq>
              <p:cTn id="100" dur="indefinite" nodeType="mainSeq">
                <p:childTnLst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05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G5C03 -- Which of the following components should be added to an existing resistor to increase the resistance?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7" name="TextShape 2"/>
          <p:cNvSpPr txBox="1"/>
          <p:nvPr/>
        </p:nvSpPr>
        <p:spPr>
          <a:xfrm>
            <a:off x="457200" y="198108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 A resistor in parallel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 A resistor in series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 A capacitor in series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 A capacitor in parallel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2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29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6" dur="indefinite" restart="never" nodeType="tmRoot">
          <p:childTnLst>
            <p:seq>
              <p:cTn id="107" dur="indefinite" nodeType="mainSeq">
                <p:childTnLst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12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G5C04 -- What is the total resistance of three 100-ohm resistors in parallel?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TextShape 2"/>
          <p:cNvSpPr txBox="1"/>
          <p:nvPr/>
        </p:nvSpPr>
        <p:spPr>
          <a:xfrm>
            <a:off x="457200" y="198108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.30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.33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33.3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300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3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33" name="CustomShape 3"/>
          <p:cNvSpPr/>
          <p:nvPr/>
        </p:nvSpPr>
        <p:spPr>
          <a:xfrm>
            <a:off x="0" y="3352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3" dur="indefinite" restart="never" nodeType="tmRoot">
          <p:childTnLst>
            <p:seq>
              <p:cTn id="114" dur="indefinite" nodeType="mainSeq">
                <p:childTnLst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19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G5C05 -- If three equal value resistors in series produce 450 ohms, what is the value of each resistor?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TextShape 2"/>
          <p:cNvSpPr txBox="1"/>
          <p:nvPr/>
        </p:nvSpPr>
        <p:spPr>
          <a:xfrm>
            <a:off x="457200" y="198108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1500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90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150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175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3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37" name="CustomShape 3"/>
          <p:cNvSpPr/>
          <p:nvPr/>
        </p:nvSpPr>
        <p:spPr>
          <a:xfrm>
            <a:off x="0" y="3352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0" dur="indefinite" restart="never" nodeType="tmRoot">
          <p:childTnLst>
            <p:seq>
              <p:cTn id="121" dur="indefinite" nodeType="mainSeq">
                <p:childTnLst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26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G5C06 -- What is the RMS voltage across a 500-turn secondary winding in a transformer if the 2250-turn primary is connected to 120 VAC?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9" name="TextShape 2"/>
          <p:cNvSpPr txBox="1"/>
          <p:nvPr/>
        </p:nvSpPr>
        <p:spPr>
          <a:xfrm>
            <a:off x="457200" y="198108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2370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540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26.7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5.9 volts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4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41" name="CustomShape 3"/>
          <p:cNvSpPr/>
          <p:nvPr/>
        </p:nvSpPr>
        <p:spPr>
          <a:xfrm>
            <a:off x="0" y="3352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7" dur="indefinite" restart="never" nodeType="tmRoot">
          <p:childTnLst>
            <p:seq>
              <p:cTn id="128" dur="indefinite" nodeType="mainSeq">
                <p:childTnLst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33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G5C08 -- What is the equivalent capacitance of two 5.0 nanofarad capacitors and one 750 picofarad capacitor connected in parallel?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3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576.9 picofarads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1733 picofarads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3583 picofarads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10750 picofarads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4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45" name="CustomShape 3"/>
          <p:cNvSpPr/>
          <p:nvPr/>
        </p:nvSpPr>
        <p:spPr>
          <a:xfrm>
            <a:off x="0" y="3962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4" dur="indefinite" restart="never" nodeType="tmRoot">
          <p:childTnLst>
            <p:seq>
              <p:cTn id="135" dur="indefinite" nodeType="mainSeq">
                <p:childTnLst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40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G5C09 -- What is the capacitance of three 100 microfarad capacitors connected in series?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7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.30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.33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33.3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300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4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49" name="CustomShape 3"/>
          <p:cNvSpPr/>
          <p:nvPr/>
        </p:nvSpPr>
        <p:spPr>
          <a:xfrm>
            <a:off x="0" y="3352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1" dur="indefinite" restart="never" nodeType="tmRoot">
          <p:childTnLst>
            <p:seq>
              <p:cTn id="142" dur="indefinite" nodeType="mainSeq">
                <p:childTnLst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4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914400" y="1828800"/>
            <a:ext cx="7391160" cy="49525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AC and DC Waveforms</a:t>
            </a:r>
            <a:endParaRPr b="0" lang="en-US" sz="3200" spc="-1" strike="noStrike">
              <a:latin typeface="Arial"/>
            </a:endParaRPr>
          </a:p>
          <a:p>
            <a:pPr lvl="1" marL="8002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Frequency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Rate at which voltage changes polarity or current changes direction.</a:t>
            </a:r>
            <a:endParaRPr b="0" lang="en-US" sz="3200" spc="-1" strike="noStrike">
              <a:latin typeface="Arial"/>
            </a:endParaRPr>
          </a:p>
          <a:p>
            <a:pPr lvl="2" marL="12574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Unit of Measurement = Hertz (Hz).</a:t>
            </a:r>
            <a:endParaRPr b="0" lang="en-US" sz="3200" spc="-1" strike="noStrike">
              <a:latin typeface="Arial"/>
            </a:endParaRPr>
          </a:p>
          <a:p>
            <a:pPr lvl="3" marL="17146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  <a:ea typeface="Arial"/>
              </a:rPr>
              <a:t>1 Hz = 1 cycle per second. 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125" name="TextShape 2"/>
          <p:cNvSpPr txBox="1"/>
          <p:nvPr/>
        </p:nvSpPr>
        <p:spPr>
          <a:xfrm>
            <a:off x="1828800" y="182520"/>
            <a:ext cx="6857640" cy="159984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1" lang="en-US" sz="7200" spc="-1" strike="noStrike">
                <a:solidFill>
                  <a:srgbClr val="0070c0"/>
                </a:solidFill>
                <a:latin typeface="Arial [TMC ]"/>
              </a:rPr>
              <a:t>Electrical Review</a:t>
            </a:r>
            <a:endParaRPr b="0" lang="en-US" sz="7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G5C10 -- What is the inductance of three 10 millihenry inductors connected in parallel?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1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.30 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3.3 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3.3 millihenrys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30 millihenrys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5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53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8" dur="indefinite" restart="never" nodeType="tmRoot">
          <p:childTnLst>
            <p:seq>
              <p:cTn id="149" dur="indefinite" nodeType="mainSeq">
                <p:childTnLst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54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G5C11 -- What is the inductance of a 20 millihenry inductor in series with a 50 millihenry inductor?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5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.07 millihenrys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14.3 millihenrys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70 millihenrys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de-DE" sz="3200" spc="-1" strike="noStrike">
                <a:solidFill>
                  <a:srgbClr val="000000"/>
                </a:solidFill>
                <a:latin typeface="Arial [TMC ]"/>
              </a:rPr>
              <a:t>1000 millihenrys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5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57" name="CustomShape 3"/>
          <p:cNvSpPr/>
          <p:nvPr/>
        </p:nvSpPr>
        <p:spPr>
          <a:xfrm>
            <a:off x="0" y="3352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5" dur="indefinite" restart="never" nodeType="tmRoot">
          <p:childTnLst>
            <p:seq>
              <p:cTn id="156" dur="indefinite" nodeType="mainSeq">
                <p:childTnLst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61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G5C12 -- What is the capacitance of a 20 microfarad capacitor in series with a 50 microfarad capacitor?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9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.07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14.3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70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1000 microfarads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6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61" name="CustomShape 3"/>
          <p:cNvSpPr/>
          <p:nvPr/>
        </p:nvSpPr>
        <p:spPr>
          <a:xfrm>
            <a:off x="0" y="2819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2" dur="indefinite" restart="never" nodeType="tmRoot">
          <p:childTnLst>
            <p:seq>
              <p:cTn id="163" dur="indefinite" nodeType="mainSeq">
                <p:childTnLst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68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G5C13 -- Which of the following components should be added to a capacitor to increase the capacitance?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4440" indent="-51408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An inductor in series 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4440" indent="-51408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resistor in series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4440" indent="-51408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capacitor in parallel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4440" indent="-51408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capacitor in series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6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65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9" dur="indefinite" restart="never" nodeType="tmRoot">
          <p:childTnLst>
            <p:seq>
              <p:cTn id="170" dur="indefinite" nodeType="mainSeq">
                <p:childTnLst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75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G5C14 -- Which of the following components should be added to an inductor to increase the inductance?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7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capacitor in series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 resistor in parallel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An inductor in parallel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An inductor in series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6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69" name="CustomShape 3"/>
          <p:cNvSpPr/>
          <p:nvPr/>
        </p:nvSpPr>
        <p:spPr>
          <a:xfrm>
            <a:off x="0" y="3962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6" dur="indefinite" restart="never" nodeType="tmRoot">
          <p:childTnLst>
            <p:seq>
              <p:cTn id="177" dur="indefinite" nodeType="mainSeq">
                <p:childTnLst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82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G5C15 -- What is the total resistance of a 10 ohm, a 20 ohm, and a 50 ohm resistor in parallel?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1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5.9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0.17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10000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80 ohms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72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73" name="CustomShape 3"/>
          <p:cNvSpPr/>
          <p:nvPr/>
        </p:nvSpPr>
        <p:spPr>
          <a:xfrm>
            <a:off x="0" y="22096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83" dur="indefinite" restart="never" nodeType="tmRoot">
          <p:childTnLst>
            <p:seq>
              <p:cTn id="184" dur="indefinite" nodeType="mainSeq">
                <p:childTnLst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8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G5C16 -- Why is the conductor of the primary winding of many voltage step up transformers larger in diameter than the conductor of the secondary winding?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5" name="TextShape 2"/>
          <p:cNvSpPr txBox="1"/>
          <p:nvPr/>
        </p:nvSpPr>
        <p:spPr>
          <a:xfrm>
            <a:off x="457200" y="2011320"/>
            <a:ext cx="8229240" cy="4236840"/>
          </a:xfrm>
          <a:prstGeom prst="rect">
            <a:avLst/>
          </a:prstGeom>
          <a:noFill/>
          <a:ln w="9360">
            <a:noFill/>
          </a:ln>
        </p:spPr>
        <p:txBody>
          <a:bodyPr>
            <a:norm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To improve the coupling between the primary and secondary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To accommodate the higher current of the primary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To prevent parasitic oscillations due to resistive losses in the primary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To insure that the volume of the primary winding is equal to the volume of the secondary winding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76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77" name="CustomShape 3"/>
          <p:cNvSpPr/>
          <p:nvPr/>
        </p:nvSpPr>
        <p:spPr>
          <a:xfrm>
            <a:off x="0" y="30481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0" dur="indefinite" restart="never" nodeType="tmRoot">
          <p:childTnLst>
            <p:seq>
              <p:cTn id="191" dur="indefinite" nodeType="mainSeq">
                <p:childTnLst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96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G5C17 -- What is the value in nanofarads (nF) of a 22,000 pF capacitor?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9" name="TextShape 2"/>
          <p:cNvSpPr txBox="1"/>
          <p:nvPr/>
        </p:nvSpPr>
        <p:spPr>
          <a:xfrm>
            <a:off x="457200" y="2011320"/>
            <a:ext cx="8229240" cy="42368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0.22 nF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2.2 nF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22 nF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220 nF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80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81" name="CustomShape 3"/>
          <p:cNvSpPr/>
          <p:nvPr/>
        </p:nvSpPr>
        <p:spPr>
          <a:xfrm>
            <a:off x="0" y="342900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7" dur="indefinite" restart="never" nodeType="tmRoot">
          <p:childTnLst>
            <p:seq>
              <p:cTn id="198" dur="indefinite" nodeType="mainSeq">
                <p:childTnLst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03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G5C18 -- What is the value in microfarads of a 4700 nanofarad (nF) capacitor?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3" name="TextShape 2"/>
          <p:cNvSpPr txBox="1"/>
          <p:nvPr/>
        </p:nvSpPr>
        <p:spPr>
          <a:xfrm>
            <a:off x="457200" y="2011320"/>
            <a:ext cx="8229240" cy="42368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47 µF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0.47 µF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47,000 µF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4.7 µF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84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85" name="CustomShape 3"/>
          <p:cNvSpPr/>
          <p:nvPr/>
        </p:nvSpPr>
        <p:spPr>
          <a:xfrm>
            <a:off x="0" y="396252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4" dur="indefinite" restart="never" nodeType="tmRoot">
          <p:childTnLst>
            <p:seq>
              <p:cTn id="205" dur="indefinite" nodeType="mainSeq">
                <p:childTnLst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10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extShape 1"/>
          <p:cNvSpPr txBox="1"/>
          <p:nvPr/>
        </p:nvSpPr>
        <p:spPr>
          <a:xfrm>
            <a:off x="1828800" y="182520"/>
            <a:ext cx="6857640" cy="16459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latin typeface="Arial [TMC ]"/>
              </a:rPr>
              <a:t>G6A13 -- Why is the polarity of applied voltages important for polarized capacitors?</a:t>
            </a:r>
            <a:endParaRPr b="0" lang="en-US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7" name="TextShape 2"/>
          <p:cNvSpPr txBox="1"/>
          <p:nvPr/>
        </p:nvSpPr>
        <p:spPr>
          <a:xfrm>
            <a:off x="457200" y="2011320"/>
            <a:ext cx="8229240" cy="376344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Incorrect polarity can cause the capacitor to short-circuit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B.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Reverse voltages can destroy the dielectric layer of an electrolytic capacitor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C.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The capacitor could overheat and explode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  <a:p>
            <a:pPr marL="513000" indent="-512640">
              <a:lnSpc>
                <a:spcPct val="100000"/>
              </a:lnSpc>
              <a:spcBef>
                <a:spcPts val="641"/>
              </a:spcBef>
            </a:pP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D.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	</a:t>
            </a:r>
            <a:r>
              <a:rPr b="0" lang="en-US" sz="3200" spc="-1" strike="noStrike">
                <a:solidFill>
                  <a:srgbClr val="000000"/>
                </a:solidFill>
                <a:latin typeface="Arial [TMC ]"/>
              </a:rPr>
              <a:t>All of these choices are correct</a:t>
            </a:r>
            <a:endParaRPr b="0" lang="en-US" sz="3200" spc="-1" strike="noStrike">
              <a:solidFill>
                <a:srgbClr val="000000"/>
              </a:solidFill>
              <a:latin typeface="Arial [TMC ]"/>
            </a:endParaRPr>
          </a:p>
        </p:txBody>
      </p:sp>
      <p:pic>
        <p:nvPicPr>
          <p:cNvPr id="488" name="Picture 2" descr="C:\Dropbox\Ray\Documents\Amateur Radio\Wabash Valley Amateur Radio Assn\Logo\WVARAlogo.gif"/>
          <p:cNvPicPr/>
          <p:nvPr/>
        </p:nvPicPr>
        <p:blipFill>
          <a:blip r:embed="rId1"/>
          <a:stretch/>
        </p:blipFill>
        <p:spPr>
          <a:xfrm>
            <a:off x="182520" y="182520"/>
            <a:ext cx="1599840" cy="1599840"/>
          </a:xfrm>
          <a:prstGeom prst="rect">
            <a:avLst/>
          </a:prstGeom>
          <a:ln w="9360">
            <a:noFill/>
          </a:ln>
        </p:spPr>
      </p:pic>
      <p:sp>
        <p:nvSpPr>
          <p:cNvPr id="489" name="CustomShape 3"/>
          <p:cNvSpPr/>
          <p:nvPr/>
        </p:nvSpPr>
        <p:spPr>
          <a:xfrm>
            <a:off x="0" y="4952880"/>
            <a:ext cx="456840" cy="2282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1" dur="indefinite" restart="never" nodeType="tmRoot">
          <p:childTnLst>
            <p:seq>
              <p:cTn id="212" dur="indefinite" nodeType="mainSeq">
                <p:childTnLst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17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LibreOffice/6.4.2.2$Linux_X86_64 LibreOffice_project/40$Build-2</Application>
  <Words>28900</Words>
  <Paragraphs>1459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2018-03-02T14:25:29Z</dcterms:created>
  <dc:creator>Ray</dc:creator>
  <dc:description/>
  <dc:language>en-US</dc:language>
  <cp:lastModifiedBy/>
  <dcterms:modified xsi:type="dcterms:W3CDTF">2020-03-23T20:07:15Z</dcterms:modified>
  <cp:revision>155</cp:revision>
  <dc:subject/>
  <dc:title>Slide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KSOProductBuildVer">
    <vt:lpwstr>1033-10.1.0.5707</vt:lpwstr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142</vt:i4>
  </property>
</Properties>
</file>