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ppt/_rels/presentation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_rels/slide2.xml.rels" ContentType="application/vnd.openxmlformats-package.relationships+xml"/>
  <Override PartName="/ppt/slides/_rels/slide9.xml.rels" ContentType="application/vnd.openxmlformats-package.relationships+xml"/>
  <Override PartName="/ppt/slides/_rels/slide7.xml.rels" ContentType="application/vnd.openxmlformats-package.relationships+xml"/>
  <Override PartName="/ppt/slides/_rels/slide6.xml.rels" ContentType="application/vnd.openxmlformats-package.relationships+xml"/>
  <Override PartName="/ppt/slides/_rels/slide4.xml.rels" ContentType="application/vnd.openxmlformats-package.relationships+xml"/>
  <Override PartName="/ppt/slides/_rels/slide5.xml.rels" ContentType="application/vnd.openxmlformats-package.relationships+xml"/>
  <Override PartName="/ppt/slides/_rels/slide13.xml.rels" ContentType="application/vnd.openxmlformats-package.relationships+xml"/>
  <Override PartName="/ppt/slides/_rels/slide12.xml.rels" ContentType="application/vnd.openxmlformats-package.relationships+xml"/>
  <Override PartName="/ppt/slides/_rels/slide10.xml.rels" ContentType="application/vnd.openxmlformats-package.relationships+xml"/>
  <Override PartName="/ppt/slides/_rels/slide11.xml.rels" ContentType="application/vnd.openxmlformats-package.relationships+xml"/>
  <Override PartName="/ppt/slides/_rels/slide3.xml.rels" ContentType="application/vnd.openxmlformats-package.relationships+xml"/>
  <Override PartName="/ppt/slides/_rels/slide8.xml.rels" ContentType="application/vnd.openxmlformats-package.relationships+xml"/>
  <Override PartName="/ppt/slides/_rels/slide1.xml.rels" ContentType="application/vnd.openxmlformats-package.relationships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3.xml" ContentType="application/vnd.openxmlformats-officedocument.presentationml.slide+xml"/>
  <Override PartName="/ppt/slides/slide12.xml" ContentType="application/vnd.openxmlformats-officedocument.presentationml.slide+xml"/>
  <Override PartName="/ppt/slides/slide5.xml" ContentType="application/vnd.openxmlformats-officedocument.presentationml.slide+xml"/>
  <Override PartName="/ppt/slides/slide13.xml" ContentType="application/vnd.openxmlformats-officedocument.presentationml.slide+xml"/>
  <Override PartName="/ppt/slides/slide4.xml" ContentType="application/vnd.openxmlformats-officedocument.presentationml.slide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11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_rels/notesSlide2.xml.rels" ContentType="application/vnd.openxmlformats-package.relationships+xml"/>
  <Override PartName="/ppt/notesSlides/_rels/notesSlide12.xml.rels" ContentType="application/vnd.openxmlformats-package.relationships+xml"/>
  <Override PartName="/ppt/notesSlides/_rels/notesSlide13.xml.rels" ContentType="application/vnd.openxmlformats-package.relationships+xml"/>
  <Override PartName="/ppt/notesSlides/_rels/notesSlide10.xml.rels" ContentType="application/vnd.openxmlformats-package.relationships+xml"/>
  <Override PartName="/ppt/notesSlides/_rels/notesSlide11.xml.rels" ContentType="application/vnd.openxmlformats-package.relationships+xml"/>
  <Override PartName="/ppt/notesSlides/_rels/notesSlide9.xml.rels" ContentType="application/vnd.openxmlformats-package.relationships+xml"/>
  <Override PartName="/ppt/notesSlides/_rels/notesSlide5.xml.rels" ContentType="application/vnd.openxmlformats-package.relationships+xml"/>
  <Override PartName="/ppt/notesSlides/_rels/notesSlide4.xml.rels" ContentType="application/vnd.openxmlformats-package.relationships+xml"/>
  <Override PartName="/ppt/notesSlides/_rels/notesSlide3.xml.rels" ContentType="application/vnd.openxmlformats-package.relationships+xml"/>
  <Override PartName="/ppt/notesSlides/_rels/notesSlide6.xml.rels" ContentType="application/vnd.openxmlformats-package.relationships+xml"/>
  <Override PartName="/ppt/notesSlides/_rels/notesSlide7.xml.rels" ContentType="application/vnd.openxmlformats-package.relationships+xml"/>
  <Override PartName="/ppt/notesSlides/_rels/notesSlide1.xml.rels" ContentType="application/vnd.openxmlformats-package.relationships+xml"/>
  <Override PartName="/ppt/notesSlides/_rels/notesSlide8.xml.rels" ContentType="application/vnd.openxmlformats-package.relationships+xml"/>
  <Override PartName="/ppt/notesSlides/notesSlide9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7.xml" ContentType="application/vnd.openxmlformats-officedocument.presentationml.notesSlide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notesMasterIdLst>
    <p:notesMasterId r:id="rId3"/>
  </p:notesMasterIdLst>
  <p:sldIdLst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</p:sldIdLst>
  <p:sldSz cx="9144000" cy="6858000"/>
  <p:notesSz cx="7315200" cy="96012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<Relationship Id="rId10" Type="http://schemas.openxmlformats.org/officeDocument/2006/relationships/slide" Target="slides/slide7.xml"/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slide" Target="slides/slide10.xml"/><Relationship Id="rId14" Type="http://schemas.openxmlformats.org/officeDocument/2006/relationships/slide" Target="slides/slide11.xml"/><Relationship Id="rId15" Type="http://schemas.openxmlformats.org/officeDocument/2006/relationships/slide" Target="slides/slide12.xml"/><Relationship Id="rId16" Type="http://schemas.openxmlformats.org/officeDocument/2006/relationships/slide" Target="slides/slide13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laceHolder 1"/>
          <p:cNvSpPr>
            <a:spLocks noGrp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move the slide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40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2000" spc="-1" strike="noStrike">
                <a:latin typeface="Arial"/>
              </a:rPr>
              <a:t>Click to edit the notes format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41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&lt;header&gt;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2" name="PlaceHolder 4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3" name="PlaceHolder 5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4" name="PlaceHolder 6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pPr algn="r"/>
            <a:fld id="{31DF0211-110E-4ACE-9290-D88347C4AD89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_rels/notesSlide10.xml.rels><?xml version="1.0" encoding="UTF-8"?>
<Relationships xmlns="http://schemas.openxmlformats.org/package/2006/relationships"><Relationship Id="rId1" Type="http://schemas.openxmlformats.org/officeDocument/2006/relationships/slide" Target="../slides/slide10.xml"/><Relationship Id="rId2" Type="http://schemas.openxmlformats.org/officeDocument/2006/relationships/notesMaster" Target="../notesMasters/notesMaster1.xml"/>
</Relationships>
</file>

<file path=ppt/notesSlides/_rels/notesSlide11.xml.rels><?xml version="1.0" encoding="UTF-8"?>
<Relationships xmlns="http://schemas.openxmlformats.org/package/2006/relationships"><Relationship Id="rId1" Type="http://schemas.openxmlformats.org/officeDocument/2006/relationships/slide" Target="../slides/slide11.xml"/><Relationship Id="rId2" Type="http://schemas.openxmlformats.org/officeDocument/2006/relationships/notesMaster" Target="../notesMasters/notesMaster1.xml"/>
</Relationships>
</file>

<file path=ppt/notesSlides/_rels/notesSlide12.xml.rels><?xml version="1.0" encoding="UTF-8"?>
<Relationships xmlns="http://schemas.openxmlformats.org/package/2006/relationships"><Relationship Id="rId1" Type="http://schemas.openxmlformats.org/officeDocument/2006/relationships/slide" Target="../slides/slide12.xml"/><Relationship Id="rId2" Type="http://schemas.openxmlformats.org/officeDocument/2006/relationships/notesMaster" Target="../notesMasters/notesMaster1.xml"/>
</Relationships>
</file>

<file path=ppt/notesSlides/_rels/notesSlide13.xml.rels><?xml version="1.0" encoding="UTF-8"?>
<Relationships xmlns="http://schemas.openxmlformats.org/package/2006/relationships"><Relationship Id="rId1" Type="http://schemas.openxmlformats.org/officeDocument/2006/relationships/slide" Target="../slides/slide13.xml"/><Relationship Id="rId2" Type="http://schemas.openxmlformats.org/officeDocument/2006/relationships/notesMaster" Target="../notesMasters/notesMaster1.xml"/>
</Relationships>
</file>

<file path=ppt/notesSlides/_rels/notesSlide2.xml.rels><?xml version="1.0" encoding="UTF-8"?>
<Relationships xmlns="http://schemas.openxmlformats.org/package/2006/relationships"><Relationship Id="rId1" Type="http://schemas.openxmlformats.org/officeDocument/2006/relationships/slide" Target="../slides/slide2.xml"/><Relationship Id="rId2" Type="http://schemas.openxmlformats.org/officeDocument/2006/relationships/notesMaster" Target="../notesMasters/notesMaster1.xml"/>
</Relationships>
</file>

<file path=ppt/notesSlides/_rels/notesSlide3.xml.rels><?xml version="1.0" encoding="UTF-8"?>
<Relationships xmlns="http://schemas.openxmlformats.org/package/2006/relationships"><Relationship Id="rId1" Type="http://schemas.openxmlformats.org/officeDocument/2006/relationships/slide" Target="../slides/slide3.xml"/><Relationship Id="rId2" Type="http://schemas.openxmlformats.org/officeDocument/2006/relationships/notesMaster" Target="../notesMasters/notesMaster1.xml"/>
</Relationships>
</file>

<file path=ppt/notesSlides/_rels/notesSlide4.xml.rels><?xml version="1.0" encoding="UTF-8"?>
<Relationships xmlns="http://schemas.openxmlformats.org/package/2006/relationships"><Relationship Id="rId1" Type="http://schemas.openxmlformats.org/officeDocument/2006/relationships/slide" Target="../slides/slide4.xml"/><Relationship Id="rId2" Type="http://schemas.openxmlformats.org/officeDocument/2006/relationships/notesMaster" Target="../notesMasters/notesMaster1.xml"/>
</Relationships>
</file>

<file path=ppt/notesSlides/_rels/notesSlide5.xml.rels><?xml version="1.0" encoding="UTF-8"?>
<Relationships xmlns="http://schemas.openxmlformats.org/package/2006/relationships"><Relationship Id="rId1" Type="http://schemas.openxmlformats.org/officeDocument/2006/relationships/slide" Target="../slides/slide5.xml"/><Relationship Id="rId2" Type="http://schemas.openxmlformats.org/officeDocument/2006/relationships/notesMaster" Target="../notesMasters/notesMaster1.xml"/>
</Relationships>
</file>

<file path=ppt/notesSlides/_rels/notesSlide6.xml.rels><?xml version="1.0" encoding="UTF-8"?>
<Relationships xmlns="http://schemas.openxmlformats.org/package/2006/relationships"><Relationship Id="rId1" Type="http://schemas.openxmlformats.org/officeDocument/2006/relationships/slide" Target="../slides/slide6.xml"/><Relationship Id="rId2" Type="http://schemas.openxmlformats.org/officeDocument/2006/relationships/notesMaster" Target="../notesMasters/notesMaster1.xml"/>
</Relationships>
</file>

<file path=ppt/notesSlides/_rels/notesSlide7.xml.rels><?xml version="1.0" encoding="UTF-8"?>
<Relationships xmlns="http://schemas.openxmlformats.org/package/2006/relationships"><Relationship Id="rId1" Type="http://schemas.openxmlformats.org/officeDocument/2006/relationships/slide" Target="../slides/slide7.xml"/><Relationship Id="rId2" Type="http://schemas.openxmlformats.org/officeDocument/2006/relationships/notesMaster" Target="../notesMasters/notesMaster1.xml"/>
</Relationships>
</file>

<file path=ppt/notesSlides/_rels/notesSlide8.xml.rels><?xml version="1.0" encoding="UTF-8"?>
<Relationships xmlns="http://schemas.openxmlformats.org/package/2006/relationships"><Relationship Id="rId1" Type="http://schemas.openxmlformats.org/officeDocument/2006/relationships/slide" Target="../slides/slide8.xml"/><Relationship Id="rId2" Type="http://schemas.openxmlformats.org/officeDocument/2006/relationships/notesMaster" Target="../notesMasters/notesMaster1.xml"/>
</Relationships>
</file>

<file path=ppt/notesSlides/_rels/notesSlide9.xml.rels><?xml version="1.0" encoding="UTF-8"?>
<Relationships xmlns="http://schemas.openxmlformats.org/package/2006/relationships"><Relationship Id="rId1" Type="http://schemas.openxmlformats.org/officeDocument/2006/relationships/slide" Target="../slides/slide9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71" name="CustomShape 3"/>
          <p:cNvSpPr/>
          <p:nvPr/>
        </p:nvSpPr>
        <p:spPr>
          <a:xfrm>
            <a:off x="4143240" y="9120240"/>
            <a:ext cx="3169440" cy="4788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6800" bIns="46800" anchor="b">
            <a:noAutofit/>
          </a:bodyPr>
          <a:p>
            <a:pPr algn="r">
              <a:lnSpc>
                <a:spcPct val="100000"/>
              </a:lnSpc>
            </a:pPr>
            <a:fld id="{1A84BAB2-FE1D-4AC8-A951-F67A5E90BD8E}" type="slidenum">
              <a:rPr b="0" lang="en-US" sz="1200" spc="-1" strike="noStrike">
                <a:solidFill>
                  <a:srgbClr val="000000"/>
                </a:solidFill>
                <a:latin typeface="Arial"/>
                <a:ea typeface="Arial"/>
              </a:rPr>
              <a:t>&lt;number&gt;</a:t>
            </a:fld>
            <a:endParaRPr b="0" lang="en-US" sz="1200" spc="-1" strike="noStrike">
              <a:latin typeface="Arial"/>
            </a:endParaRPr>
          </a:p>
        </p:txBody>
      </p:sp>
      <p:sp>
        <p:nvSpPr>
          <p:cNvPr id="72" name="CustomShape 4"/>
          <p:cNvSpPr/>
          <p:nvPr/>
        </p:nvSpPr>
        <p:spPr>
          <a:xfrm>
            <a:off x="4143240" y="0"/>
            <a:ext cx="3169440" cy="4788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73" name="CustomShape 5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10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99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100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1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102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103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1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105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106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13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108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109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75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76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3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78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79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4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81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82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5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84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85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6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87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88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7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90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91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8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93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94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notesSlides/notesSlide9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PlaceHolder 1"/>
          <p:cNvSpPr>
            <a:spLocks noGrp="1"/>
          </p:cNvSpPr>
          <p:nvPr>
            <p:ph type="sldImg"/>
          </p:nvPr>
        </p:nvSpPr>
        <p:spPr>
          <a:xfrm>
            <a:off x="1257480" y="720720"/>
            <a:ext cx="4799880" cy="3599640"/>
          </a:xfrm>
          <a:prstGeom prst="rect">
            <a:avLst/>
          </a:prstGeom>
        </p:spPr>
      </p:sp>
      <p:sp>
        <p:nvSpPr>
          <p:cNvPr id="96" name="PlaceHolder 2"/>
          <p:cNvSpPr>
            <a:spLocks noGrp="1"/>
          </p:cNvSpPr>
          <p:nvPr>
            <p:ph type="body"/>
          </p:nvPr>
        </p:nvSpPr>
        <p:spPr>
          <a:xfrm>
            <a:off x="731880" y="4560840"/>
            <a:ext cx="5850720" cy="4318920"/>
          </a:xfrm>
          <a:prstGeom prst="rect">
            <a:avLst/>
          </a:prstGeom>
        </p:spPr>
        <p:txBody>
          <a:bodyPr lIns="90000" rIns="90000" tIns="46800" bIns="46800" anchor="ctr">
            <a:no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97" name="CustomShape 3"/>
          <p:cNvSpPr/>
          <p:nvPr/>
        </p:nvSpPr>
        <p:spPr>
          <a:xfrm>
            <a:off x="4143240" y="9120240"/>
            <a:ext cx="3168000" cy="4770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5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8" name="PlaceHolder 7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5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3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3124080" y="6356520"/>
            <a:ext cx="2894760" cy="36432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" name="PlaceHolder 2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CustomShape 1"/>
          <p:cNvSpPr/>
          <p:nvPr/>
        </p:nvSpPr>
        <p:spPr>
          <a:xfrm>
            <a:off x="1828800" y="182520"/>
            <a:ext cx="6857280" cy="20106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6600" spc="-1" strike="noStrike">
                <a:solidFill>
                  <a:srgbClr val="92d050"/>
                </a:solidFill>
                <a:latin typeface="Arial"/>
                <a:ea typeface="Arial"/>
              </a:rPr>
              <a:t>General License Class</a:t>
            </a:r>
            <a:endParaRPr b="0" lang="en-US" sz="6600" spc="-1" strike="noStrike">
              <a:latin typeface="Arial"/>
            </a:endParaRPr>
          </a:p>
        </p:txBody>
      </p:sp>
      <p:sp>
        <p:nvSpPr>
          <p:cNvPr id="46" name="CustomShape 2"/>
          <p:cNvSpPr/>
          <p:nvPr/>
        </p:nvSpPr>
        <p:spPr>
          <a:xfrm>
            <a:off x="0" y="2590920"/>
            <a:ext cx="9143280" cy="335196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00000"/>
              </a:lnSpc>
              <a:spcBef>
                <a:spcPts val="1500"/>
              </a:spcBef>
            </a:pPr>
            <a:r>
              <a:rPr b="1" lang="en-US" sz="6000" spc="-1" strike="noStrike">
                <a:solidFill>
                  <a:srgbClr val="000000"/>
                </a:solidFill>
                <a:latin typeface="Arial"/>
                <a:ea typeface="AngsanaUPC"/>
              </a:rPr>
              <a:t>Class Procedures</a:t>
            </a:r>
            <a:endParaRPr b="0" lang="en-US" sz="60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1500"/>
              </a:spcBef>
            </a:pPr>
            <a:r>
              <a:rPr b="1" lang="en-US" sz="6000" spc="-1" strike="noStrike">
                <a:solidFill>
                  <a:srgbClr val="000000"/>
                </a:solidFill>
                <a:latin typeface="Arial"/>
                <a:ea typeface="AngsanaUPC"/>
              </a:rPr>
              <a:t>~~~ </a:t>
            </a:r>
            <a:endParaRPr b="0" lang="en-US" sz="60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1500"/>
              </a:spcBef>
            </a:pPr>
            <a:r>
              <a:rPr b="1" lang="en-US" sz="6000" spc="-1" strike="noStrike">
                <a:solidFill>
                  <a:srgbClr val="000000"/>
                </a:solidFill>
                <a:latin typeface="Arial"/>
                <a:ea typeface="AngsanaUPC"/>
              </a:rPr>
              <a:t>Hints &amp; Tips</a:t>
            </a:r>
            <a:endParaRPr b="0" lang="en-US" sz="60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CustomShape 1"/>
          <p:cNvSpPr/>
          <p:nvPr/>
        </p:nvSpPr>
        <p:spPr>
          <a:xfrm>
            <a:off x="1828800" y="182520"/>
            <a:ext cx="6857280" cy="15994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4800" spc="-1" strike="noStrike">
                <a:solidFill>
                  <a:srgbClr val="0070c0"/>
                </a:solidFill>
                <a:latin typeface="Arial"/>
                <a:ea typeface="Arial Unicode MS"/>
              </a:rPr>
              <a:t>General Class Overview</a:t>
            </a:r>
            <a:endParaRPr b="0" lang="en-US" sz="4800" spc="-1" strike="noStrike">
              <a:latin typeface="Arial"/>
            </a:endParaRPr>
          </a:p>
        </p:txBody>
      </p:sp>
      <p:sp>
        <p:nvSpPr>
          <p:cNvPr id="64" name="CustomShape 2"/>
          <p:cNvSpPr/>
          <p:nvPr/>
        </p:nvSpPr>
        <p:spPr>
          <a:xfrm>
            <a:off x="457200" y="1981080"/>
            <a:ext cx="8228880" cy="45252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marL="341640" indent="-340920">
              <a:lnSpc>
                <a:spcPct val="100000"/>
              </a:lnSpc>
              <a:spcBef>
                <a:spcPts val="9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  <a:ea typeface="Arial Unicode MS"/>
              </a:rPr>
              <a:t>Eligible for 1x3 call sign.</a:t>
            </a:r>
            <a:endParaRPr b="0" lang="en-US" sz="2800" spc="-1" strike="noStrike">
              <a:latin typeface="Arial"/>
            </a:endParaRPr>
          </a:p>
          <a:p>
            <a:pPr lvl="1" marL="741600" indent="-283680">
              <a:lnSpc>
                <a:spcPct val="10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  <a:ea typeface="Arial Unicode MS"/>
              </a:rPr>
              <a:t>May choose any available 1x3 or 2x3 call sign.</a:t>
            </a:r>
            <a:endParaRPr b="0" lang="en-US" sz="2800" spc="-1" strike="noStrike">
              <a:latin typeface="Arial"/>
            </a:endParaRPr>
          </a:p>
          <a:p>
            <a:pPr lvl="1" marL="741600" indent="-283680">
              <a:lnSpc>
                <a:spcPct val="10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  <a:ea typeface="Arial Unicode MS"/>
              </a:rPr>
              <a:t>May choose to keep current call.</a:t>
            </a:r>
            <a:endParaRPr b="0" lang="en-US" sz="28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9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  <a:ea typeface="Arial Unicode MS"/>
              </a:rPr>
              <a:t>Introduction to HF operations.</a:t>
            </a:r>
            <a:endParaRPr b="0" lang="en-US" sz="2800" spc="-1" strike="noStrike">
              <a:latin typeface="Arial"/>
            </a:endParaRPr>
          </a:p>
          <a:p>
            <a:pPr lvl="1" marL="741600" indent="-283680">
              <a:lnSpc>
                <a:spcPct val="10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  <a:ea typeface="Arial Unicode MS"/>
              </a:rPr>
              <a:t>Technician class licensees primarily focus on VHF &amp; UHF operations.</a:t>
            </a:r>
            <a:endParaRPr b="0" lang="en-US" sz="2800" spc="-1" strike="noStrike">
              <a:latin typeface="Arial"/>
            </a:endParaRPr>
          </a:p>
          <a:p>
            <a:pPr lvl="1" marL="741600" indent="-283680">
              <a:lnSpc>
                <a:spcPct val="10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  <a:ea typeface="Arial Unicode MS"/>
              </a:rPr>
              <a:t>General class licensees focus on HF and advanced modes.</a:t>
            </a:r>
            <a:endParaRPr b="0" lang="en-US" sz="2800" spc="-1" strike="noStrike">
              <a:latin typeface="Arial"/>
            </a:endParaRPr>
          </a:p>
          <a:p>
            <a:pPr marL="741600" indent="-283680">
              <a:lnSpc>
                <a:spcPct val="100000"/>
              </a:lnSpc>
              <a:spcBef>
                <a:spcPts val="700"/>
              </a:spcBef>
            </a:pPr>
            <a:endParaRPr b="0" lang="en-US" sz="28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799"/>
              </a:spcBef>
            </a:pPr>
            <a:endParaRPr b="0" lang="en-US" sz="2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CustomShape 1"/>
          <p:cNvSpPr/>
          <p:nvPr/>
        </p:nvSpPr>
        <p:spPr>
          <a:xfrm>
            <a:off x="1828800" y="182520"/>
            <a:ext cx="6857280" cy="15994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4800" spc="-1" strike="noStrike">
                <a:solidFill>
                  <a:srgbClr val="0070c0"/>
                </a:solidFill>
                <a:latin typeface="Arial"/>
                <a:ea typeface="Arial Unicode MS"/>
              </a:rPr>
              <a:t>How to Use the Book</a:t>
            </a:r>
            <a:endParaRPr b="0" lang="en-US" sz="4800" spc="-1" strike="noStrike">
              <a:latin typeface="Arial"/>
            </a:endParaRPr>
          </a:p>
        </p:txBody>
      </p:sp>
      <p:sp>
        <p:nvSpPr>
          <p:cNvPr id="66" name="CustomShape 2"/>
          <p:cNvSpPr/>
          <p:nvPr/>
        </p:nvSpPr>
        <p:spPr>
          <a:xfrm>
            <a:off x="457200" y="1981080"/>
            <a:ext cx="8381160" cy="45252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marL="341640" indent="-340920">
              <a:lnSpc>
                <a:spcPct val="9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Web site URL’s will be in </a:t>
            </a:r>
            <a:r>
              <a:rPr b="1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bold</a:t>
            </a: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 print.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9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Important words or phrases will be in </a:t>
            </a:r>
            <a:r>
              <a:rPr b="0" i="1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italics</a:t>
            </a: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9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Sidebars contain interesting information or tell how current material relates to amateur radio.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9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Throughout each chapter, there will be blue boxes with lists of question numbers.  Go to the back of the book &amp; review those questions.  Write down any questions you have trouble with.</a:t>
            </a:r>
            <a:endParaRPr b="0" lang="en-US" sz="2400" spc="-1" strike="noStrike">
              <a:latin typeface="Arial"/>
            </a:endParaRPr>
          </a:p>
          <a:p>
            <a:pPr marL="741600" indent="-283680">
              <a:lnSpc>
                <a:spcPct val="90000"/>
              </a:lnSpc>
              <a:spcBef>
                <a:spcPts val="700"/>
              </a:spcBef>
            </a:pPr>
            <a:endParaRPr b="0" lang="en-US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CustomShape 1"/>
          <p:cNvSpPr/>
          <p:nvPr/>
        </p:nvSpPr>
        <p:spPr>
          <a:xfrm>
            <a:off x="1828800" y="182520"/>
            <a:ext cx="6857280" cy="15994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4800" spc="-1" strike="noStrike">
                <a:solidFill>
                  <a:srgbClr val="0070c0"/>
                </a:solidFill>
                <a:latin typeface="Arial"/>
                <a:ea typeface="Arial Unicode MS"/>
              </a:rPr>
              <a:t>VE Testing Process</a:t>
            </a:r>
            <a:endParaRPr b="0" lang="en-US" sz="4800" spc="-1" strike="noStrike">
              <a:latin typeface="Arial"/>
            </a:endParaRPr>
          </a:p>
        </p:txBody>
      </p:sp>
      <p:sp>
        <p:nvSpPr>
          <p:cNvPr id="68" name="CustomShape 2"/>
          <p:cNvSpPr/>
          <p:nvPr/>
        </p:nvSpPr>
        <p:spPr>
          <a:xfrm>
            <a:off x="457200" y="1981080"/>
            <a:ext cx="8228880" cy="45252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lvl="1" marL="741600" indent="-283680">
              <a:lnSpc>
                <a:spcPct val="9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Candidate attends VE Exam Session.</a:t>
            </a:r>
            <a:endParaRPr b="0" lang="en-US" sz="2400" spc="-1" strike="noStrike">
              <a:latin typeface="Arial"/>
            </a:endParaRPr>
          </a:p>
          <a:p>
            <a:pPr lvl="1" marL="741600" indent="-283680">
              <a:lnSpc>
                <a:spcPct val="9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Candidate fills out application (NCVEC Form 605).</a:t>
            </a:r>
            <a:endParaRPr b="0" lang="en-US" sz="2400" spc="-1" strike="noStrike">
              <a:latin typeface="Arial"/>
            </a:endParaRPr>
          </a:p>
          <a:p>
            <a:pPr lvl="1" marL="741600" indent="-283680">
              <a:lnSpc>
                <a:spcPct val="9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Team of 3 Volunteer Examiners (VE’s) administer exam.</a:t>
            </a:r>
            <a:endParaRPr b="0" lang="en-US" sz="2400" spc="-1" strike="noStrike">
              <a:latin typeface="Arial"/>
            </a:endParaRPr>
          </a:p>
          <a:p>
            <a:pPr lvl="1" marL="741600" indent="-283680">
              <a:lnSpc>
                <a:spcPct val="9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VE Team grades examination &amp; informs candidate of result.</a:t>
            </a:r>
            <a:endParaRPr b="0" lang="en-US" sz="2400" spc="-1" strike="noStrike">
              <a:latin typeface="Arial"/>
            </a:endParaRPr>
          </a:p>
          <a:p>
            <a:pPr lvl="2" marL="1800" indent="912600">
              <a:lnSpc>
                <a:spcPct val="9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If pass, candidate can start using new privileges immediately.</a:t>
            </a:r>
            <a:endParaRPr b="0" lang="en-US" sz="2400" spc="-1" strike="noStrike">
              <a:latin typeface="Arial"/>
            </a:endParaRPr>
          </a:p>
          <a:p>
            <a:pPr lvl="1" marL="741600" indent="-283680">
              <a:lnSpc>
                <a:spcPct val="9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VE Team forwards session paperwork to VEC for processing.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90000"/>
              </a:lnSpc>
              <a:spcBef>
                <a:spcPts val="799"/>
              </a:spcBef>
            </a:pPr>
            <a:endParaRPr b="0" lang="en-US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CustomShape 1"/>
          <p:cNvSpPr/>
          <p:nvPr/>
        </p:nvSpPr>
        <p:spPr>
          <a:xfrm>
            <a:off x="1828800" y="182520"/>
            <a:ext cx="6857280" cy="15994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7200" spc="-1" strike="noStrike">
                <a:solidFill>
                  <a:srgbClr val="0070c0"/>
                </a:solidFill>
                <a:latin typeface="Arial"/>
                <a:ea typeface="Arial Unicode MS"/>
              </a:rPr>
              <a:t>Class Procedures</a:t>
            </a:r>
            <a:endParaRPr b="0" lang="en-US" sz="7200" spc="-1" strike="noStrike">
              <a:latin typeface="Arial"/>
            </a:endParaRPr>
          </a:p>
        </p:txBody>
      </p:sp>
      <p:sp>
        <p:nvSpPr>
          <p:cNvPr id="48" name="CustomShape 2"/>
          <p:cNvSpPr/>
          <p:nvPr/>
        </p:nvSpPr>
        <p:spPr>
          <a:xfrm>
            <a:off x="457200" y="2050920"/>
            <a:ext cx="8381160" cy="45712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marL="341640" indent="-340920">
              <a:lnSpc>
                <a:spcPct val="9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Each class session will begin with questions about the previous week’s material.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9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A 10-15 minute break will be provided about half-way through the session.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9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Feel free to ask questions at any time about the material being covered.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9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Class dismissal time will vary depending on material covered.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9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No smoking in the building.</a:t>
            </a:r>
            <a:endParaRPr b="0" lang="en-US" sz="2400" spc="-1" strike="noStrike">
              <a:latin typeface="Arial"/>
            </a:endParaRPr>
          </a:p>
          <a:p>
            <a:pPr marL="741600" indent="-283680">
              <a:lnSpc>
                <a:spcPct val="90000"/>
              </a:lnSpc>
              <a:spcBef>
                <a:spcPts val="700"/>
              </a:spcBef>
            </a:pPr>
            <a:endParaRPr b="0" lang="en-US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CustomShape 1"/>
          <p:cNvSpPr/>
          <p:nvPr/>
        </p:nvSpPr>
        <p:spPr>
          <a:xfrm>
            <a:off x="1828800" y="182520"/>
            <a:ext cx="6857280" cy="15994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7200" spc="-1" strike="noStrike">
                <a:solidFill>
                  <a:srgbClr val="0070c0"/>
                </a:solidFill>
                <a:latin typeface="Arial"/>
                <a:ea typeface="Arial Unicode MS"/>
              </a:rPr>
              <a:t>Before the Class</a:t>
            </a:r>
            <a:endParaRPr b="0" lang="en-US" sz="7200" spc="-1" strike="noStrike">
              <a:latin typeface="Arial"/>
            </a:endParaRPr>
          </a:p>
        </p:txBody>
      </p:sp>
      <p:sp>
        <p:nvSpPr>
          <p:cNvPr id="50" name="CustomShape 2"/>
          <p:cNvSpPr/>
          <p:nvPr/>
        </p:nvSpPr>
        <p:spPr>
          <a:xfrm>
            <a:off x="457200" y="1905120"/>
            <a:ext cx="8381160" cy="449496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Before each class, read the material to be covered.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Throughout each chapter, there will be blue boxes with lists of question numbers.  Go to the back of the book &amp; review those questions when you come to one of those boxes.</a:t>
            </a:r>
            <a:endParaRPr b="0" lang="en-US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CustomShape 1"/>
          <p:cNvSpPr/>
          <p:nvPr/>
        </p:nvSpPr>
        <p:spPr>
          <a:xfrm>
            <a:off x="1828800" y="182520"/>
            <a:ext cx="6857280" cy="15994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7200" spc="-1" strike="noStrike">
                <a:solidFill>
                  <a:srgbClr val="0070c0"/>
                </a:solidFill>
                <a:latin typeface="Arial"/>
                <a:ea typeface="Arial Unicode MS"/>
              </a:rPr>
              <a:t>After the Class</a:t>
            </a:r>
            <a:endParaRPr b="0" lang="en-US" sz="7200" spc="-1" strike="noStrike">
              <a:latin typeface="Arial"/>
            </a:endParaRPr>
          </a:p>
        </p:txBody>
      </p:sp>
      <p:sp>
        <p:nvSpPr>
          <p:cNvPr id="52" name="CustomShape 2"/>
          <p:cNvSpPr/>
          <p:nvPr/>
        </p:nvSpPr>
        <p:spPr>
          <a:xfrm>
            <a:off x="457200" y="1905120"/>
            <a:ext cx="8381160" cy="45252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After each class, review the material covered.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Review the questions in the back of the book referred to in the chapter.  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Make note of any material or questions that you do not understand so that you can ask questions at the start of the next class.</a:t>
            </a:r>
            <a:endParaRPr b="0" lang="en-US" sz="2400" spc="-1" strike="noStrike">
              <a:latin typeface="Arial"/>
            </a:endParaRPr>
          </a:p>
          <a:p>
            <a:pPr marL="741600" indent="-283680">
              <a:lnSpc>
                <a:spcPct val="100000"/>
              </a:lnSpc>
              <a:spcBef>
                <a:spcPts val="700"/>
              </a:spcBef>
            </a:pPr>
            <a:endParaRPr b="0" lang="en-US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CustomShape 1"/>
          <p:cNvSpPr/>
          <p:nvPr/>
        </p:nvSpPr>
        <p:spPr>
          <a:xfrm>
            <a:off x="1828800" y="182520"/>
            <a:ext cx="6857280" cy="15994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7200" spc="-1" strike="noStrike">
                <a:solidFill>
                  <a:srgbClr val="0070c0"/>
                </a:solidFill>
                <a:latin typeface="Arial"/>
                <a:ea typeface="Arial Unicode MS"/>
              </a:rPr>
              <a:t>Question Pool</a:t>
            </a:r>
            <a:endParaRPr b="0" lang="en-US" sz="7200" spc="-1" strike="noStrike">
              <a:latin typeface="Arial"/>
            </a:endParaRPr>
          </a:p>
        </p:txBody>
      </p:sp>
      <p:sp>
        <p:nvSpPr>
          <p:cNvPr id="54" name="CustomShape 2"/>
          <p:cNvSpPr/>
          <p:nvPr/>
        </p:nvSpPr>
        <p:spPr>
          <a:xfrm>
            <a:off x="457200" y="1828800"/>
            <a:ext cx="8381160" cy="45252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Chapter 10 contains all of the questions that can be on the test.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The question pool is divided into 10 subelements with 2-5 groups in each subelement for a total of 35 groups.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The 35 questions on the exam will consist of 1 question from each of the 35 groups.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ff0000"/>
              </a:buClr>
              <a:buFont typeface="Arial"/>
              <a:buChar char="•"/>
            </a:pPr>
            <a:r>
              <a:rPr b="1" lang="en-US" sz="2400" spc="-1" strike="noStrike">
                <a:solidFill>
                  <a:srgbClr val="ff0000"/>
                </a:solidFill>
                <a:latin typeface="Arial"/>
                <a:ea typeface="Arial Unicode MS"/>
              </a:rPr>
              <a:t>Answer order will be scrambled.</a:t>
            </a:r>
            <a:endParaRPr b="0" lang="en-US" sz="2400" spc="-1" strike="noStrike">
              <a:latin typeface="Arial"/>
            </a:endParaRPr>
          </a:p>
          <a:p>
            <a:pPr marL="741600" indent="-283680">
              <a:lnSpc>
                <a:spcPct val="100000"/>
              </a:lnSpc>
              <a:spcBef>
                <a:spcPts val="700"/>
              </a:spcBef>
            </a:pPr>
            <a:endParaRPr b="0" lang="en-US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CustomShape 1"/>
          <p:cNvSpPr/>
          <p:nvPr/>
        </p:nvSpPr>
        <p:spPr>
          <a:xfrm>
            <a:off x="1828800" y="182520"/>
            <a:ext cx="6857280" cy="15994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7200" spc="-1" strike="noStrike">
                <a:solidFill>
                  <a:srgbClr val="0070c0"/>
                </a:solidFill>
                <a:latin typeface="Arial"/>
                <a:ea typeface="Arial Unicode MS"/>
              </a:rPr>
              <a:t>Resources</a:t>
            </a:r>
            <a:endParaRPr b="0" lang="en-US" sz="7200" spc="-1" strike="noStrike">
              <a:latin typeface="Arial"/>
            </a:endParaRPr>
          </a:p>
        </p:txBody>
      </p:sp>
      <p:sp>
        <p:nvSpPr>
          <p:cNvPr id="56" name="CustomShape 2"/>
          <p:cNvSpPr/>
          <p:nvPr/>
        </p:nvSpPr>
        <p:spPr>
          <a:xfrm>
            <a:off x="457200" y="1828800"/>
            <a:ext cx="8381160" cy="46476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ARRL General Class License Manual Website:</a:t>
            </a:r>
            <a:endParaRPr b="0" lang="en-US" sz="2400" spc="-1" strike="noStrike">
              <a:latin typeface="Arial"/>
            </a:endParaRPr>
          </a:p>
          <a:p>
            <a:pPr marL="743040" indent="-282960">
              <a:lnSpc>
                <a:spcPct val="100000"/>
              </a:lnSpc>
              <a:spcBef>
                <a:spcPts val="700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	</a:t>
            </a:r>
            <a:r>
              <a:rPr b="1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http://arrl.org/general-class-license-manual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On-line practice tests:</a:t>
            </a:r>
            <a:endParaRPr b="0" lang="en-US" sz="2400" spc="-1" strike="noStrike">
              <a:latin typeface="Arial"/>
            </a:endParaRPr>
          </a:p>
          <a:p>
            <a:pPr marL="743040" indent="-282960">
              <a:lnSpc>
                <a:spcPct val="100000"/>
              </a:lnSpc>
              <a:spcBef>
                <a:spcPts val="700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	</a:t>
            </a:r>
            <a:r>
              <a:rPr b="1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http://aa9pw.com/radio/general</a:t>
            </a:r>
            <a:endParaRPr b="0" lang="en-US" sz="2400" spc="-1" strike="noStrike">
              <a:latin typeface="Arial"/>
            </a:endParaRPr>
          </a:p>
          <a:p>
            <a:pPr marL="743040" indent="-282960">
              <a:lnSpc>
                <a:spcPct val="100000"/>
              </a:lnSpc>
              <a:spcBef>
                <a:spcPts val="700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	</a:t>
            </a:r>
            <a:r>
              <a:rPr b="1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http://eham.net/exams</a:t>
            </a:r>
            <a:endParaRPr b="0" lang="en-US" sz="2400" spc="-1" strike="noStrike">
              <a:latin typeface="Arial"/>
            </a:endParaRPr>
          </a:p>
          <a:p>
            <a:pPr marL="743040" indent="-282960">
              <a:lnSpc>
                <a:spcPct val="100000"/>
              </a:lnSpc>
              <a:spcBef>
                <a:spcPts val="700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	</a:t>
            </a:r>
            <a:r>
              <a:rPr b="1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http://radioqth.net/exams.aspx</a:t>
            </a:r>
            <a:endParaRPr b="0" lang="en-US" sz="2400" spc="-1" strike="noStrike">
              <a:latin typeface="Arial"/>
            </a:endParaRPr>
          </a:p>
          <a:p>
            <a:pPr marL="743040" indent="-282960">
              <a:lnSpc>
                <a:spcPct val="100000"/>
              </a:lnSpc>
              <a:spcBef>
                <a:spcPts val="700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	</a:t>
            </a:r>
            <a:r>
              <a:rPr b="1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http://qrz.com</a:t>
            </a:r>
            <a:endParaRPr b="0" lang="en-US" sz="24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Practice test software.</a:t>
            </a:r>
            <a:endParaRPr b="0" lang="en-US" sz="2400" spc="-1" strike="noStrike">
              <a:latin typeface="Arial"/>
            </a:endParaRPr>
          </a:p>
          <a:p>
            <a:pPr marL="743040" indent="-282960">
              <a:lnSpc>
                <a:spcPct val="100000"/>
              </a:lnSpc>
              <a:spcBef>
                <a:spcPts val="700"/>
              </a:spcBef>
            </a:pPr>
            <a:endParaRPr b="0" lang="en-US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CustomShape 1"/>
          <p:cNvSpPr/>
          <p:nvPr/>
        </p:nvSpPr>
        <p:spPr>
          <a:xfrm>
            <a:off x="1828800" y="182520"/>
            <a:ext cx="6857280" cy="20106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5900" spc="-1" strike="noStrike">
                <a:solidFill>
                  <a:srgbClr val="92d050"/>
                </a:solidFill>
                <a:latin typeface="Arial"/>
                <a:ea typeface="Arial"/>
              </a:rPr>
              <a:t>General License Class</a:t>
            </a:r>
            <a:endParaRPr b="0" lang="en-US" sz="5900" spc="-1" strike="noStrike">
              <a:latin typeface="Arial"/>
            </a:endParaRPr>
          </a:p>
        </p:txBody>
      </p:sp>
      <p:sp>
        <p:nvSpPr>
          <p:cNvPr id="58" name="CustomShape 2"/>
          <p:cNvSpPr/>
          <p:nvPr/>
        </p:nvSpPr>
        <p:spPr>
          <a:xfrm>
            <a:off x="0" y="2819520"/>
            <a:ext cx="9143280" cy="25902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00000"/>
              </a:lnSpc>
              <a:spcBef>
                <a:spcPts val="1800"/>
              </a:spcBef>
            </a:pPr>
            <a:r>
              <a:rPr b="1" lang="x-none" sz="7200" spc="-1" strike="noStrike">
                <a:solidFill>
                  <a:srgbClr val="0070c0"/>
                </a:solidFill>
                <a:latin typeface="Arial"/>
                <a:ea typeface="Gautami"/>
              </a:rPr>
              <a:t>	</a:t>
            </a:r>
            <a:r>
              <a:rPr b="1" lang="x-none" sz="7200" spc="-1" strike="noStrike">
                <a:solidFill>
                  <a:srgbClr val="0070c0"/>
                </a:solidFill>
                <a:latin typeface="Arial"/>
                <a:ea typeface="Gautami"/>
              </a:rPr>
              <a:t>Lesson 1</a:t>
            </a:r>
            <a:endParaRPr b="0" lang="en-US" sz="72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1800"/>
              </a:spcBef>
            </a:pPr>
            <a:r>
              <a:rPr b="1" lang="en-US" sz="7200" spc="-1" strike="noStrike">
                <a:solidFill>
                  <a:srgbClr val="000000"/>
                </a:solidFill>
                <a:latin typeface="Arial"/>
                <a:ea typeface="Gautami"/>
              </a:rPr>
              <a:t>Introduction</a:t>
            </a:r>
            <a:endParaRPr b="0" lang="en-US" sz="7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CustomShape 1"/>
          <p:cNvSpPr/>
          <p:nvPr/>
        </p:nvSpPr>
        <p:spPr>
          <a:xfrm>
            <a:off x="1828800" y="361800"/>
            <a:ext cx="7085880" cy="15534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4800" spc="-1" strike="noStrike">
                <a:solidFill>
                  <a:srgbClr val="0070c0"/>
                </a:solidFill>
                <a:latin typeface="Arial"/>
                <a:ea typeface="Arial Unicode MS"/>
              </a:rPr>
              <a:t>The General Class License &amp; Amateur Radio</a:t>
            </a:r>
            <a:endParaRPr b="0" lang="en-US" sz="4800" spc="-1" strike="noStrike">
              <a:latin typeface="Arial"/>
            </a:endParaRPr>
          </a:p>
        </p:txBody>
      </p:sp>
      <p:sp>
        <p:nvSpPr>
          <p:cNvPr id="60" name="CustomShape 2"/>
          <p:cNvSpPr/>
          <p:nvPr/>
        </p:nvSpPr>
        <p:spPr>
          <a:xfrm>
            <a:off x="457200" y="2273400"/>
            <a:ext cx="8228880" cy="460152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marL="341640" indent="-340920">
              <a:lnSpc>
                <a:spcPct val="10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4000" spc="-1" strike="noStrike">
                <a:solidFill>
                  <a:srgbClr val="000000"/>
                </a:solidFill>
                <a:latin typeface="Arial"/>
                <a:ea typeface="Arial Unicode MS"/>
              </a:rPr>
              <a:t>2</a:t>
            </a:r>
            <a:r>
              <a:rPr b="0" lang="en-US" sz="4000" spc="-1" strike="noStrike" baseline="30000">
                <a:solidFill>
                  <a:srgbClr val="000000"/>
                </a:solidFill>
                <a:latin typeface="Arial"/>
                <a:ea typeface="Arial Unicode MS"/>
              </a:rPr>
              <a:t>nd</a:t>
            </a:r>
            <a:r>
              <a:rPr b="0" lang="en-US" sz="4000" spc="-1" strike="noStrike">
                <a:solidFill>
                  <a:srgbClr val="000000"/>
                </a:solidFill>
                <a:latin typeface="Arial"/>
                <a:ea typeface="Arial Unicode MS"/>
              </a:rPr>
              <a:t> Highest license class.</a:t>
            </a:r>
            <a:endParaRPr b="0" lang="en-US" sz="40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4000" spc="-1" strike="noStrike">
                <a:solidFill>
                  <a:srgbClr val="000000"/>
                </a:solidFill>
                <a:latin typeface="Arial"/>
                <a:ea typeface="Arial Unicode MS"/>
              </a:rPr>
              <a:t>Access to more amateur frequencies.</a:t>
            </a:r>
            <a:endParaRPr b="0" lang="en-US" sz="40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4000" spc="-1" strike="noStrike">
                <a:solidFill>
                  <a:srgbClr val="000000"/>
                </a:solidFill>
                <a:latin typeface="Arial"/>
                <a:ea typeface="Arial Unicode MS"/>
              </a:rPr>
              <a:t>More communications options.</a:t>
            </a:r>
            <a:endParaRPr b="0" lang="en-US" sz="40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4000" spc="-1" strike="noStrike">
                <a:solidFill>
                  <a:srgbClr val="000000"/>
                </a:solidFill>
                <a:latin typeface="Arial"/>
                <a:ea typeface="Arial Unicode MS"/>
              </a:rPr>
              <a:t>New technical opportunities.</a:t>
            </a:r>
            <a:endParaRPr b="0" lang="en-US" sz="4000" spc="-1" strike="noStrike">
              <a:latin typeface="Arial"/>
            </a:endParaRPr>
          </a:p>
          <a:p>
            <a:pPr marL="341640" indent="-340920">
              <a:lnSpc>
                <a:spcPct val="10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4000" spc="-1" strike="noStrike">
                <a:solidFill>
                  <a:srgbClr val="000000"/>
                </a:solidFill>
                <a:latin typeface="Arial"/>
                <a:ea typeface="Arial Unicode MS"/>
              </a:rPr>
              <a:t>More fun.</a:t>
            </a:r>
            <a:endParaRPr b="0" lang="en-US" sz="40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CustomShape 1"/>
          <p:cNvSpPr/>
          <p:nvPr/>
        </p:nvSpPr>
        <p:spPr>
          <a:xfrm>
            <a:off x="1828800" y="182520"/>
            <a:ext cx="6857280" cy="15994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1" lang="en-US" sz="4800" spc="-1" strike="noStrike">
                <a:solidFill>
                  <a:srgbClr val="0070c0"/>
                </a:solidFill>
                <a:latin typeface="Arial"/>
                <a:ea typeface="Arial Unicode MS"/>
              </a:rPr>
              <a:t>General Class Overview</a:t>
            </a:r>
            <a:endParaRPr b="0" lang="en-US" sz="4800" spc="-1" strike="noStrike">
              <a:latin typeface="Arial"/>
            </a:endParaRPr>
          </a:p>
        </p:txBody>
      </p:sp>
      <p:sp>
        <p:nvSpPr>
          <p:cNvPr id="62" name="CustomShape 2"/>
          <p:cNvSpPr/>
          <p:nvPr/>
        </p:nvSpPr>
        <p:spPr>
          <a:xfrm>
            <a:off x="457200" y="1981080"/>
            <a:ext cx="8228880" cy="452520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 marL="341640" indent="-340920">
              <a:lnSpc>
                <a:spcPct val="100000"/>
              </a:lnSpc>
              <a:spcBef>
                <a:spcPts val="9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Getting Your General License</a:t>
            </a:r>
            <a:endParaRPr b="0" lang="en-US" sz="2400" spc="-1" strike="noStrike">
              <a:latin typeface="Arial"/>
            </a:endParaRPr>
          </a:p>
          <a:p>
            <a:pPr lvl="1" marL="741600" indent="-28368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Pass 35-question written exam -- Element 2.</a:t>
            </a:r>
            <a:endParaRPr b="0" lang="en-US" sz="2400" spc="-1" strike="noStrike">
              <a:latin typeface="Arial"/>
            </a:endParaRPr>
          </a:p>
          <a:p>
            <a:pPr lvl="2" marL="1800" indent="912600">
              <a:lnSpc>
                <a:spcPct val="10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Current (or expired less than 2 years) Technician license gives credit for Element 2. </a:t>
            </a:r>
            <a:endParaRPr b="0" lang="en-US" sz="2400" spc="-1" strike="noStrike">
              <a:latin typeface="Arial"/>
            </a:endParaRPr>
          </a:p>
          <a:p>
            <a:pPr lvl="2" marL="1800" indent="912600">
              <a:lnSpc>
                <a:spcPct val="10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Expired General or Advanced class license gives credit for Elements 3.</a:t>
            </a:r>
            <a:endParaRPr b="0" lang="en-US" sz="2400" spc="-1" strike="noStrike">
              <a:latin typeface="Arial"/>
            </a:endParaRPr>
          </a:p>
          <a:p>
            <a:pPr lvl="1" marL="741600" indent="-28368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Pass 35-question written exam -- Element 3.</a:t>
            </a:r>
            <a:endParaRPr b="0" lang="en-US" sz="2400" spc="-1" strike="noStrike">
              <a:latin typeface="Arial"/>
            </a:endParaRPr>
          </a:p>
          <a:p>
            <a:pPr lvl="2" marL="1800" indent="912600">
              <a:lnSpc>
                <a:spcPct val="100000"/>
              </a:lnSpc>
              <a:spcBef>
                <a:spcPts val="700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  <a:ea typeface="Arial Unicode MS"/>
              </a:rPr>
              <a:t>Technician class license issued prior to March 21, 1987, gives credit for both Elements 2 &amp; 3.</a:t>
            </a:r>
            <a:endParaRPr b="0" lang="en-US" sz="2400" spc="-1" strike="noStrike">
              <a:latin typeface="Arial"/>
            </a:endParaRPr>
          </a:p>
          <a:p>
            <a:pPr marL="1800" indent="912600">
              <a:lnSpc>
                <a:spcPct val="100000"/>
              </a:lnSpc>
              <a:spcBef>
                <a:spcPts val="700"/>
              </a:spcBef>
            </a:pPr>
            <a:endParaRPr b="0" lang="en-US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7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7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LibreOffice/6.4.2.2$Linux_X86_64 LibreOffice_project/40$Build-2</Application>
  <Words>3246</Words>
  <Paragraphs>116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2017-12-25T17:10:32Z</dcterms:created>
  <dc:creator>Ray</dc:creator>
  <dc:description/>
  <dc:language>en-US</dc:language>
  <cp:lastModifiedBy/>
  <dcterms:modified xsi:type="dcterms:W3CDTF">2020-03-23T20:10:09Z</dcterms:modified>
  <cp:revision>18</cp:revision>
  <dc:subject/>
  <dc:title>Slide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KSOProductBuildVer">
    <vt:lpwstr>1033-10.1.0.5707</vt:lpwstr>
  </property>
  <property fmtid="{D5CDD505-2E9C-101B-9397-08002B2CF9AE}" pid="6" name="LinksUpToDate">
    <vt:bool>0</vt:bool>
  </property>
  <property fmtid="{D5CDD505-2E9C-101B-9397-08002B2CF9AE}" pid="7" name="MMClips">
    <vt:i4>0</vt:i4>
  </property>
  <property fmtid="{D5CDD505-2E9C-101B-9397-08002B2CF9AE}" pid="8" name="Notes">
    <vt:i4>0</vt:i4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15</vt:i4>
  </property>
</Properties>
</file>