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8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_rels/notesSlide2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9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_rels/notesSlide8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31DF0211-110E-4ACE-9290-D88347C4AD8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1" name="CustomShape 3"/>
          <p:cNvSpPr/>
          <p:nvPr/>
        </p:nvSpPr>
        <p:spPr>
          <a:xfrm>
            <a:off x="4143240" y="912024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A84BAB2-FE1D-4AC8-A951-F67A5E90BD8E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72" name="CustomShape 4"/>
          <p:cNvSpPr/>
          <p:nvPr/>
        </p:nvSpPr>
        <p:spPr>
          <a:xfrm>
            <a:off x="4143240" y="0"/>
            <a:ext cx="3169440" cy="478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5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09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6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8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799880" cy="3599640"/>
          </a:xfrm>
          <a:prstGeom prst="rect">
            <a:avLst/>
          </a:prstGeom>
        </p:spPr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0720" cy="431892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4143240" y="9120240"/>
            <a:ext cx="3168000" cy="477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1828800" y="182520"/>
            <a:ext cx="6857280" cy="2010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92d050"/>
                </a:solidFill>
                <a:latin typeface="Arial"/>
                <a:ea typeface="Arial"/>
              </a:rPr>
              <a:t>General License Class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0" y="2590920"/>
            <a:ext cx="9143280" cy="3351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1500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Arial"/>
                <a:ea typeface="AngsanaUPC"/>
              </a:rPr>
              <a:t>Class Procedures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500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Arial"/>
                <a:ea typeface="AngsanaUPC"/>
              </a:rPr>
              <a:t>~~~ 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500"/>
              </a:spcBef>
            </a:pPr>
            <a:r>
              <a:rPr b="1" lang="en-US" sz="6000" spc="-1" strike="noStrike">
                <a:solidFill>
                  <a:srgbClr val="000000"/>
                </a:solidFill>
                <a:latin typeface="Arial"/>
                <a:ea typeface="AngsanaUPC"/>
              </a:rPr>
              <a:t>Hints &amp; Tips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Arial"/>
                <a:ea typeface="Arial Unicode MS"/>
              </a:rPr>
              <a:t>General Class Overview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64" name="CustomShape 2"/>
          <p:cNvSpPr/>
          <p:nvPr/>
        </p:nvSpPr>
        <p:spPr>
          <a:xfrm>
            <a:off x="457200" y="1981080"/>
            <a:ext cx="822888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Eligible for 1x3 call sign.</a:t>
            </a:r>
            <a:endParaRPr b="0" lang="en-US" sz="2800" spc="-1" strike="noStrike">
              <a:latin typeface="Arial"/>
            </a:endParaRPr>
          </a:p>
          <a:p>
            <a:pPr lvl="1" marL="741600" indent="-283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May choose any available 1x3 or 2x3 call sign.</a:t>
            </a:r>
            <a:endParaRPr b="0" lang="en-US" sz="2800" spc="-1" strike="noStrike">
              <a:latin typeface="Arial"/>
            </a:endParaRPr>
          </a:p>
          <a:p>
            <a:pPr lvl="1" marL="741600" indent="-283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May choose to keep current call.</a:t>
            </a:r>
            <a:endParaRPr b="0" lang="en-US" sz="28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Introduction to HF operations.</a:t>
            </a:r>
            <a:endParaRPr b="0" lang="en-US" sz="2800" spc="-1" strike="noStrike">
              <a:latin typeface="Arial"/>
            </a:endParaRPr>
          </a:p>
          <a:p>
            <a:pPr lvl="1" marL="741600" indent="-283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Technician class licensees primarily focus on VHF &amp; UHF operations.</a:t>
            </a:r>
            <a:endParaRPr b="0" lang="en-US" sz="2800" spc="-1" strike="noStrike">
              <a:latin typeface="Arial"/>
            </a:endParaRPr>
          </a:p>
          <a:p>
            <a:pPr lvl="1" marL="741600" indent="-283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 Unicode MS"/>
              </a:rPr>
              <a:t>General class licensees focus on HF and advanced modes.</a:t>
            </a:r>
            <a:endParaRPr b="0" lang="en-US" sz="2800" spc="-1" strike="noStrike">
              <a:latin typeface="Arial"/>
            </a:endParaRPr>
          </a:p>
          <a:p>
            <a:pPr marL="741600" indent="-283680">
              <a:lnSpc>
                <a:spcPct val="100000"/>
              </a:lnSpc>
              <a:spcBef>
                <a:spcPts val="700"/>
              </a:spcBef>
            </a:pPr>
            <a:endParaRPr b="0" lang="en-US" sz="28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</a:pP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Arial"/>
                <a:ea typeface="Arial Unicode MS"/>
              </a:rPr>
              <a:t>How to Use the Book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457200" y="1981080"/>
            <a:ext cx="838116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Web site URL’s will be in 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bold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 print.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Important words or phrases will be in </a:t>
            </a:r>
            <a:r>
              <a:rPr b="0" i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italics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Sidebars contain interesting information or tell how current material relates to amateur radio.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Throughout each chapter, there will be blue boxes with lists of question numbers.  Go to the back of the book &amp; review those questions.  Write down any questions you have trouble with.</a:t>
            </a:r>
            <a:endParaRPr b="0" lang="en-US" sz="2400" spc="-1" strike="noStrike">
              <a:latin typeface="Arial"/>
            </a:endParaRPr>
          </a:p>
          <a:p>
            <a:pPr marL="741600" indent="-283680">
              <a:lnSpc>
                <a:spcPct val="90000"/>
              </a:lnSpc>
              <a:spcBef>
                <a:spcPts val="7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Arial"/>
                <a:ea typeface="Arial Unicode MS"/>
              </a:rPr>
              <a:t>VE Testing Process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68" name="CustomShape 2"/>
          <p:cNvSpPr/>
          <p:nvPr/>
        </p:nvSpPr>
        <p:spPr>
          <a:xfrm>
            <a:off x="457200" y="1981080"/>
            <a:ext cx="822888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lvl="1" marL="741600" indent="-28368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Candidate attends VE Exam Session.</a:t>
            </a:r>
            <a:endParaRPr b="0" lang="en-US" sz="2400" spc="-1" strike="noStrike">
              <a:latin typeface="Arial"/>
            </a:endParaRPr>
          </a:p>
          <a:p>
            <a:pPr lvl="1" marL="741600" indent="-28368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Candidate fills out application (NCVEC Form 605).</a:t>
            </a:r>
            <a:endParaRPr b="0" lang="en-US" sz="2400" spc="-1" strike="noStrike">
              <a:latin typeface="Arial"/>
            </a:endParaRPr>
          </a:p>
          <a:p>
            <a:pPr lvl="1" marL="741600" indent="-28368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Team of 3 Volunteer Examiners (VE’s) administer exam.</a:t>
            </a:r>
            <a:endParaRPr b="0" lang="en-US" sz="2400" spc="-1" strike="noStrike">
              <a:latin typeface="Arial"/>
            </a:endParaRPr>
          </a:p>
          <a:p>
            <a:pPr lvl="1" marL="741600" indent="-28368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VE Team grades examination &amp; informs candidate of result.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If pass, candidate can start using new privileges immediately.</a:t>
            </a:r>
            <a:endParaRPr b="0" lang="en-US" sz="2400" spc="-1" strike="noStrike">
              <a:latin typeface="Arial"/>
            </a:endParaRPr>
          </a:p>
          <a:p>
            <a:pPr lvl="1" marL="741600" indent="-28368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VE Team forwards session paperwork to VEC for processing.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Arial"/>
                <a:ea typeface="Arial Unicode MS"/>
              </a:rPr>
              <a:t>Class Procedures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457200" y="2050920"/>
            <a:ext cx="8381160" cy="4571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Each class session will begin with questions about the previous week’s material.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 10-15 minute break will be provided about half-way through the session.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Feel free to ask questions at any time about the material being covered.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Class dismissal time will vary depending on material covered.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No smoking in the building.</a:t>
            </a:r>
            <a:endParaRPr b="0" lang="en-US" sz="2400" spc="-1" strike="noStrike">
              <a:latin typeface="Arial"/>
            </a:endParaRPr>
          </a:p>
          <a:p>
            <a:pPr marL="741600" indent="-283680">
              <a:lnSpc>
                <a:spcPct val="90000"/>
              </a:lnSpc>
              <a:spcBef>
                <a:spcPts val="7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Arial"/>
                <a:ea typeface="Arial Unicode MS"/>
              </a:rPr>
              <a:t>Before the Class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457200" y="1905120"/>
            <a:ext cx="8381160" cy="4494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Before each class, read the material to be covered.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Throughout each chapter, there will be blue boxes with lists of question numbers.  Go to the back of the book &amp; review those questions when you come to one of those boxes.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Arial"/>
                <a:ea typeface="Arial Unicode MS"/>
              </a:rPr>
              <a:t>After the Class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52" name="CustomShape 2"/>
          <p:cNvSpPr/>
          <p:nvPr/>
        </p:nvSpPr>
        <p:spPr>
          <a:xfrm>
            <a:off x="457200" y="1905120"/>
            <a:ext cx="838116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After each class, review the material covered.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Review the questions in the back of the book referred to in the chapter.  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Make note of any material or questions that you do not understand so that you can ask questions at the start of the next class.</a:t>
            </a:r>
            <a:endParaRPr b="0" lang="en-US" sz="2400" spc="-1" strike="noStrike">
              <a:latin typeface="Arial"/>
            </a:endParaRPr>
          </a:p>
          <a:p>
            <a:pPr marL="741600" indent="-283680">
              <a:lnSpc>
                <a:spcPct val="100000"/>
              </a:lnSpc>
              <a:spcBef>
                <a:spcPts val="7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Arial"/>
                <a:ea typeface="Arial Unicode MS"/>
              </a:rPr>
              <a:t>Question Pool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54" name="CustomShape 2"/>
          <p:cNvSpPr/>
          <p:nvPr/>
        </p:nvSpPr>
        <p:spPr>
          <a:xfrm>
            <a:off x="457200" y="1828800"/>
            <a:ext cx="838116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Chapter 10 contains all of the questions that can be on the test.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The question pool is divided into 10 subelements with 2-5 groups in each subelement for a total of 35 groups.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The 35 questions on the exam will consist of 1 question from each of the 35 groups.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Arial"/>
                <a:ea typeface="Arial Unicode MS"/>
              </a:rPr>
              <a:t>Answer order will be scrambled.</a:t>
            </a:r>
            <a:endParaRPr b="0" lang="en-US" sz="2400" spc="-1" strike="noStrike">
              <a:latin typeface="Arial"/>
            </a:endParaRPr>
          </a:p>
          <a:p>
            <a:pPr marL="741600" indent="-283680">
              <a:lnSpc>
                <a:spcPct val="100000"/>
              </a:lnSpc>
              <a:spcBef>
                <a:spcPts val="7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7200" spc="-1" strike="noStrike">
                <a:solidFill>
                  <a:srgbClr val="0070c0"/>
                </a:solidFill>
                <a:latin typeface="Arial"/>
                <a:ea typeface="Arial Unicode MS"/>
              </a:rPr>
              <a:t>Resources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56" name="CustomShape 2"/>
          <p:cNvSpPr/>
          <p:nvPr/>
        </p:nvSpPr>
        <p:spPr>
          <a:xfrm>
            <a:off x="457200" y="1828800"/>
            <a:ext cx="8381160" cy="4647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ARRL General Class License Manual Website:</a:t>
            </a:r>
            <a:endParaRPr b="0" lang="en-US" sz="2400" spc="-1" strike="noStrike">
              <a:latin typeface="Arial"/>
            </a:endParaRPr>
          </a:p>
          <a:p>
            <a:pPr marL="743040" indent="-282960">
              <a:lnSpc>
                <a:spcPct val="100000"/>
              </a:lnSpc>
              <a:spcBef>
                <a:spcPts val="70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http://arrl.org/general-class-license-manual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On-line practice tests:</a:t>
            </a:r>
            <a:endParaRPr b="0" lang="en-US" sz="2400" spc="-1" strike="noStrike">
              <a:latin typeface="Arial"/>
            </a:endParaRPr>
          </a:p>
          <a:p>
            <a:pPr marL="743040" indent="-282960">
              <a:lnSpc>
                <a:spcPct val="100000"/>
              </a:lnSpc>
              <a:spcBef>
                <a:spcPts val="70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http://aa9pw.com/radio/general</a:t>
            </a:r>
            <a:endParaRPr b="0" lang="en-US" sz="2400" spc="-1" strike="noStrike">
              <a:latin typeface="Arial"/>
            </a:endParaRPr>
          </a:p>
          <a:p>
            <a:pPr marL="743040" indent="-282960">
              <a:lnSpc>
                <a:spcPct val="100000"/>
              </a:lnSpc>
              <a:spcBef>
                <a:spcPts val="70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http://eham.net/exams</a:t>
            </a:r>
            <a:endParaRPr b="0" lang="en-US" sz="2400" spc="-1" strike="noStrike">
              <a:latin typeface="Arial"/>
            </a:endParaRPr>
          </a:p>
          <a:p>
            <a:pPr marL="743040" indent="-282960">
              <a:lnSpc>
                <a:spcPct val="100000"/>
              </a:lnSpc>
              <a:spcBef>
                <a:spcPts val="70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http://radioqth.net/exams.aspx</a:t>
            </a:r>
            <a:endParaRPr b="0" lang="en-US" sz="2400" spc="-1" strike="noStrike">
              <a:latin typeface="Arial"/>
            </a:endParaRPr>
          </a:p>
          <a:p>
            <a:pPr marL="743040" indent="-282960">
              <a:lnSpc>
                <a:spcPct val="100000"/>
              </a:lnSpc>
              <a:spcBef>
                <a:spcPts val="70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http://qrz.com</a:t>
            </a:r>
            <a:endParaRPr b="0" lang="en-US" sz="24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Practice test software.</a:t>
            </a:r>
            <a:endParaRPr b="0" lang="en-US" sz="2400" spc="-1" strike="noStrike">
              <a:latin typeface="Arial"/>
            </a:endParaRPr>
          </a:p>
          <a:p>
            <a:pPr marL="743040" indent="-282960">
              <a:lnSpc>
                <a:spcPct val="100000"/>
              </a:lnSpc>
              <a:spcBef>
                <a:spcPts val="7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1828800" y="182520"/>
            <a:ext cx="6857280" cy="2010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5900" spc="-1" strike="noStrike">
                <a:solidFill>
                  <a:srgbClr val="92d050"/>
                </a:solidFill>
                <a:latin typeface="Arial"/>
                <a:ea typeface="Arial"/>
              </a:rPr>
              <a:t>General License Class</a:t>
            </a:r>
            <a:endParaRPr b="0" lang="en-US" sz="5900" spc="-1" strike="noStrike"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0" y="2819520"/>
            <a:ext cx="9143280" cy="2590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1800"/>
              </a:spcBef>
            </a:pPr>
            <a:r>
              <a:rPr b="1" lang="x-none" sz="7200" spc="-1" strike="noStrike">
                <a:solidFill>
                  <a:srgbClr val="0070c0"/>
                </a:solidFill>
                <a:latin typeface="Arial"/>
                <a:ea typeface="Gautami"/>
              </a:rPr>
              <a:t>	</a:t>
            </a:r>
            <a:r>
              <a:rPr b="1" lang="x-none" sz="7200" spc="-1" strike="noStrike">
                <a:solidFill>
                  <a:srgbClr val="0070c0"/>
                </a:solidFill>
                <a:latin typeface="Arial"/>
                <a:ea typeface="Gautami"/>
              </a:rPr>
              <a:t>Lesson 1</a:t>
            </a:r>
            <a:endParaRPr b="0" lang="en-US" sz="7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00"/>
              </a:spcBef>
            </a:pPr>
            <a:r>
              <a:rPr b="1" lang="en-US" sz="7200" spc="-1" strike="noStrike">
                <a:solidFill>
                  <a:srgbClr val="000000"/>
                </a:solidFill>
                <a:latin typeface="Arial"/>
                <a:ea typeface="Gautami"/>
              </a:rPr>
              <a:t>Introduction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1828800" y="361800"/>
            <a:ext cx="7085880" cy="1553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Arial"/>
                <a:ea typeface="Arial Unicode MS"/>
              </a:rPr>
              <a:t>The General Class License &amp; Amateur Radio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457200" y="2273400"/>
            <a:ext cx="8228880" cy="4601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 Unicode MS"/>
              </a:rPr>
              <a:t>2</a:t>
            </a:r>
            <a:r>
              <a:rPr b="0" lang="en-US" sz="4000" spc="-1" strike="noStrike" baseline="30000">
                <a:solidFill>
                  <a:srgbClr val="000000"/>
                </a:solidFill>
                <a:latin typeface="Arial"/>
                <a:ea typeface="Arial Unicode MS"/>
              </a:rPr>
              <a:t>nd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 Unicode MS"/>
              </a:rPr>
              <a:t> Highest license class.</a:t>
            </a:r>
            <a:endParaRPr b="0" lang="en-US" sz="40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 Unicode MS"/>
              </a:rPr>
              <a:t>Access to more amateur frequencies.</a:t>
            </a:r>
            <a:endParaRPr b="0" lang="en-US" sz="40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 Unicode MS"/>
              </a:rPr>
              <a:t>More communications options.</a:t>
            </a:r>
            <a:endParaRPr b="0" lang="en-US" sz="40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 Unicode MS"/>
              </a:rPr>
              <a:t>New technical opportunities.</a:t>
            </a:r>
            <a:endParaRPr b="0" lang="en-US" sz="4000" spc="-1" strike="noStrike">
              <a:latin typeface="Arial"/>
            </a:endParaRPr>
          </a:p>
          <a:p>
            <a:pPr marL="341640" indent="-34092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Arial Unicode MS"/>
              </a:rPr>
              <a:t>More fun.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1828800" y="182520"/>
            <a:ext cx="6857280" cy="15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70c0"/>
                </a:solidFill>
                <a:latin typeface="Arial"/>
                <a:ea typeface="Arial Unicode MS"/>
              </a:rPr>
              <a:t>General Class Overview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457200" y="1981080"/>
            <a:ext cx="8228880" cy="4525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1640" indent="-34092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Getting Your General License</a:t>
            </a:r>
            <a:endParaRPr b="0" lang="en-US" sz="2400" spc="-1" strike="noStrike">
              <a:latin typeface="Arial"/>
            </a:endParaRPr>
          </a:p>
          <a:p>
            <a:pPr lvl="1" marL="741600" indent="-283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Pass 35-question written exam -- Element 2.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Current (or expired less than 2 years) Technician license gives credit for Element 2. 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Expired General or Advanced class license gives credit for Elements 3.</a:t>
            </a:r>
            <a:endParaRPr b="0" lang="en-US" sz="2400" spc="-1" strike="noStrike">
              <a:latin typeface="Arial"/>
            </a:endParaRPr>
          </a:p>
          <a:p>
            <a:pPr lvl="1" marL="741600" indent="-283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Pass 35-question written exam -- Element 3.</a:t>
            </a:r>
            <a:endParaRPr b="0" lang="en-US" sz="2400" spc="-1" strike="noStrike">
              <a:latin typeface="Arial"/>
            </a:endParaRPr>
          </a:p>
          <a:p>
            <a:pPr lvl="2" marL="1800" indent="91260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 Unicode MS"/>
              </a:rPr>
              <a:t>Technician class license issued prior to March 21, 1987, gives credit for both Elements 2 &amp; 3.</a:t>
            </a:r>
            <a:endParaRPr b="0" lang="en-US" sz="2400" spc="-1" strike="noStrike">
              <a:latin typeface="Arial"/>
            </a:endParaRPr>
          </a:p>
          <a:p>
            <a:pPr marL="1800" indent="912600">
              <a:lnSpc>
                <a:spcPct val="100000"/>
              </a:lnSpc>
              <a:spcBef>
                <a:spcPts val="700"/>
              </a:spcBef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LibreOffice/6.4.2.2$Linux_X86_64 LibreOffice_project/40$Build-2</Application>
  <Words>3246</Words>
  <Paragraphs>116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2017-12-25T17:10:32Z</dcterms:created>
  <dc:creator>Ray</dc:creator>
  <dc:description/>
  <dc:language>en-US</dc:language>
  <cp:lastModifiedBy/>
  <dcterms:modified xsi:type="dcterms:W3CDTF">2020-03-23T20:10:09Z</dcterms:modified>
  <cp:revision>18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