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slideLayouts/slideLayout2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7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6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_rels/presentation.xml.rels" ContentType="application/vnd.openxmlformats-package.relationships+xml"/>
  <Override PartName="/ppt/media/image9.jpeg" ContentType="image/jpeg"/>
  <Override PartName="/ppt/media/image8.jpeg" ContentType="image/jpeg"/>
  <Override PartName="/ppt/media/image17.png" ContentType="image/png"/>
  <Override PartName="/ppt/media/image7.jpeg" ContentType="image/jpeg"/>
  <Override PartName="/ppt/media/image2.png" ContentType="image/png"/>
  <Override PartName="/ppt/media/image6.jpeg" ContentType="image/jpeg"/>
  <Override PartName="/ppt/media/image3.jpeg" ContentType="image/jpeg"/>
  <Override PartName="/ppt/media/image16.png" ContentType="image/png"/>
  <Override PartName="/ppt/media/image21.jpeg" ContentType="image/jpeg"/>
  <Override PartName="/ppt/media/image1.jpeg" ContentType="image/jpeg"/>
  <Override PartName="/ppt/media/image10.jpeg" ContentType="image/jpeg"/>
  <Override PartName="/ppt/media/image14.png" ContentType="image/png"/>
  <Override PartName="/ppt/media/image13.jpeg" ContentType="image/jpeg"/>
  <Override PartName="/ppt/media/image18.png" ContentType="image/png"/>
  <Override PartName="/ppt/media/image15.jpeg" ContentType="image/jpeg"/>
  <Override PartName="/ppt/media/image23.png" ContentType="image/png"/>
  <Override PartName="/ppt/media/image20.png" ContentType="image/png"/>
  <Override PartName="/ppt/media/image19.png" ContentType="image/png"/>
  <Override PartName="/ppt/media/image12.jpeg" ContentType="image/jpeg"/>
  <Override PartName="/ppt/media/image5.jpeg" ContentType="image/jpeg"/>
  <Override PartName="/ppt/media/image11.jpeg" ContentType="image/jpeg"/>
  <Override PartName="/ppt/media/image22.jpeg" ContentType="image/jpeg"/>
  <Override PartName="/ppt/media/image4.jpeg" ContentType="image/jpeg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44.xml" ContentType="application/vnd.openxmlformats-officedocument.presentationml.slide+xml"/>
  <Override PartName="/ppt/slides/slide43.xml" ContentType="application/vnd.openxmlformats-officedocument.presentationml.slide+xml"/>
  <Override PartName="/ppt/slides/slide42.xml" ContentType="application/vnd.openxmlformats-officedocument.presentationml.slide+xml"/>
  <Override PartName="/ppt/slides/slide41.xml" ContentType="application/vnd.openxmlformats-officedocument.presentationml.slide+xml"/>
  <Override PartName="/ppt/slides/slide40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89.xml" ContentType="application/vnd.openxmlformats-officedocument.presentationml.slide+xml"/>
  <Override PartName="/ppt/slides/slide22.xml" ContentType="application/vnd.openxmlformats-officedocument.presentationml.slide+xml"/>
  <Override PartName="/ppt/slides/slide29.xml" ContentType="application/vnd.openxmlformats-officedocument.presentationml.slide+xml"/>
  <Override PartName="/ppt/slides/slide7.xml" ContentType="application/vnd.openxmlformats-officedocument.presentationml.slide+xml"/>
  <Override PartName="/ppt/slides/slide55.xml" ContentType="application/vnd.openxmlformats-officedocument.presentationml.slide+xml"/>
  <Override PartName="/ppt/slides/slide21.xml" ContentType="application/vnd.openxmlformats-officedocument.presentationml.slide+xml"/>
  <Override PartName="/ppt/slides/slide28.xml" ContentType="application/vnd.openxmlformats-officedocument.presentationml.slide+xml"/>
  <Override PartName="/ppt/slides/slide6.xml" ContentType="application/vnd.openxmlformats-officedocument.presentationml.slide+xml"/>
  <Override PartName="/ppt/slides/slide54.xml" ContentType="application/vnd.openxmlformats-officedocument.presentationml.slide+xml"/>
  <Override PartName="/ppt/slides/slide20.xml" ContentType="application/vnd.openxmlformats-officedocument.presentationml.slide+xml"/>
  <Override PartName="/ppt/slides/slide79.xml" ContentType="application/vnd.openxmlformats-officedocument.presentationml.slide+xml"/>
  <Override PartName="/ppt/slides/slide9.xml" ContentType="application/vnd.openxmlformats-officedocument.presentationml.slide+xml"/>
  <Override PartName="/ppt/slides/slide57.xml" ContentType="application/vnd.openxmlformats-officedocument.presentationml.slide+xml"/>
  <Override PartName="/ppt/slides/slide11.xml" ContentType="application/vnd.openxmlformats-officedocument.presentationml.slide+xml"/>
  <Override PartName="/ppt/slides/slide24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s/slide56.xml" ContentType="application/vnd.openxmlformats-officedocument.presentationml.slide+xml"/>
  <Override PartName="/ppt/slides/slide10.xml" ContentType="application/vnd.openxmlformats-officedocument.presentationml.slide+xml"/>
  <Override PartName="/ppt/slides/slide69.xml" ContentType="application/vnd.openxmlformats-officedocument.presentationml.slide+xml"/>
  <Override PartName="/ppt/slides/slide23.xml" ContentType="application/vnd.openxmlformats-officedocument.presentationml.slide+xml"/>
  <Override PartName="/ppt/slides/slide1.xml" ContentType="application/vnd.openxmlformats-officedocument.presentationml.slide+xml"/>
  <Override PartName="/ppt/slides/slide19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64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84.xml" ContentType="application/vnd.openxmlformats-officedocument.presentationml.slide+xml"/>
  <Override PartName="/ppt/slides/slide78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8.xml" ContentType="application/vnd.openxmlformats-officedocument.presentationml.slide+xml"/>
  <Override PartName="/ppt/slides/slide87.xml" ContentType="application/vnd.openxmlformats-officedocument.presentationml.slide+xml"/>
  <Override PartName="/ppt/slides/slide68.xml" ContentType="application/vnd.openxmlformats-officedocument.presentationml.slide+xml"/>
  <Override PartName="/ppt/slides/slide83.xml" ContentType="application/vnd.openxmlformats-officedocument.presentationml.slide+xml"/>
  <Override PartName="/ppt/slides/slide77.xml" ContentType="application/vnd.openxmlformats-officedocument.presentationml.slide+xml"/>
  <Override PartName="/ppt/slides/slide67.xml" ContentType="application/vnd.openxmlformats-officedocument.presentationml.slide+xml"/>
  <Override PartName="/ppt/slides/slide14.xml" ContentType="application/vnd.openxmlformats-officedocument.presentationml.slide+xml"/>
  <Override PartName="/ppt/slides/slide82.xml" ContentType="application/vnd.openxmlformats-officedocument.presentationml.slide+xml"/>
  <Override PartName="/ppt/slides/slide49.xml" ContentType="application/vnd.openxmlformats-officedocument.presentationml.slide+xml"/>
  <Override PartName="/ppt/slides/slide66.xml" ContentType="application/vnd.openxmlformats-officedocument.presentationml.slide+xml"/>
  <Override PartName="/ppt/slides/slide13.xml" ContentType="application/vnd.openxmlformats-officedocument.presentationml.slide+xml"/>
  <Override PartName="/ppt/slides/slide81.xml" ContentType="application/vnd.openxmlformats-officedocument.presentationml.slide+xml"/>
  <Override PartName="/ppt/slides/slide48.xml" ContentType="application/vnd.openxmlformats-officedocument.presentationml.slide+xml"/>
  <Override PartName="/ppt/slides/slide65.xml" ContentType="application/vnd.openxmlformats-officedocument.presentationml.slide+xml"/>
  <Override PartName="/ppt/slides/slide12.xml" ContentType="application/vnd.openxmlformats-officedocument.presentationml.slide+xml"/>
  <Override PartName="/ppt/slides/slide80.xml" ContentType="application/vnd.openxmlformats-officedocument.presentationml.slide+xml"/>
  <Override PartName="/ppt/slides/slide63.xml" ContentType="application/vnd.openxmlformats-officedocument.presentationml.slide+xml"/>
  <Override PartName="/ppt/slides/slide62.xml" ContentType="application/vnd.openxmlformats-officedocument.presentationml.slide+xml"/>
  <Override PartName="/ppt/slides/slide61.xml" ContentType="application/vnd.openxmlformats-officedocument.presentationml.slide+xml"/>
  <Override PartName="/ppt/slides/slide60.xml" ContentType="application/vnd.openxmlformats-officedocument.presentationml.slide+xml"/>
  <Override PartName="/ppt/slides/slide27.xml" ContentType="application/vnd.openxmlformats-officedocument.presentationml.slide+xml"/>
  <Override PartName="/ppt/slides/slide59.xml" ContentType="application/vnd.openxmlformats-officedocument.presentationml.slide+xml"/>
  <Override PartName="/ppt/slides/slide58.xml" ContentType="application/vnd.openxmlformats-officedocument.presentationml.slide+xml"/>
  <Override PartName="/ppt/slides/slide93.xml" ContentType="application/vnd.openxmlformats-officedocument.presentationml.slide+xml"/>
  <Override PartName="/ppt/slides/slide18.xml" ContentType="application/vnd.openxmlformats-officedocument.presentationml.slide+xml"/>
  <Override PartName="/ppt/slides/slide92.xml" ContentType="application/vnd.openxmlformats-officedocument.presentationml.slide+xml"/>
  <Override PartName="/ppt/slides/slide17.xml" ContentType="application/vnd.openxmlformats-officedocument.presentationml.slide+xml"/>
  <Override PartName="/ppt/slides/slide91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90.xml" ContentType="application/vnd.openxmlformats-officedocument.presentationml.slide+xml"/>
  <Override PartName="/ppt/slides/_rels/slide52.xml.rels" ContentType="application/vnd.openxmlformats-package.relationships+xml"/>
  <Override PartName="/ppt/slides/_rels/slide53.xml.rels" ContentType="application/vnd.openxmlformats-package.relationships+xml"/>
  <Override PartName="/ppt/slides/_rels/slide15.xml.rels" ContentType="application/vnd.openxmlformats-package.relationships+xml"/>
  <Override PartName="/ppt/slides/_rels/slide90.xml.rels" ContentType="application/vnd.openxmlformats-package.relationships+xml"/>
  <Override PartName="/ppt/slides/_rels/slide19.xml.rels" ContentType="application/vnd.openxmlformats-package.relationships+xml"/>
  <Override PartName="/ppt/slides/_rels/slide16.xml.rels" ContentType="application/vnd.openxmlformats-package.relationships+xml"/>
  <Override PartName="/ppt/slides/_rels/slide91.xml.rels" ContentType="application/vnd.openxmlformats-package.relationships+xml"/>
  <Override PartName="/ppt/slides/_rels/slide33.xml.rels" ContentType="application/vnd.openxmlformats-package.relationships+xml"/>
  <Override PartName="/ppt/slides/_rels/slide92.xml.rels" ContentType="application/vnd.openxmlformats-package.relationships+xml"/>
  <Override PartName="/ppt/slides/_rels/slide34.xml.rels" ContentType="application/vnd.openxmlformats-package.relationships+xml"/>
  <Override PartName="/ppt/slides/_rels/slide93.xml.rels" ContentType="application/vnd.openxmlformats-package.relationships+xml"/>
  <Override PartName="/ppt/slides/_rels/slide35.xml.rels" ContentType="application/vnd.openxmlformats-package.relationships+xml"/>
  <Override PartName="/ppt/slides/_rels/slide48.xml.rels" ContentType="application/vnd.openxmlformats-package.relationships+xml"/>
  <Override PartName="/ppt/slides/_rels/slide49.xml.rels" ContentType="application/vnd.openxmlformats-package.relationships+xml"/>
  <Override PartName="/ppt/slides/_rels/slide58.xml.rels" ContentType="application/vnd.openxmlformats-package.relationships+xml"/>
  <Override PartName="/ppt/slides/_rels/slide26.xml.rels" ContentType="application/vnd.openxmlformats-package.relationships+xml"/>
  <Override PartName="/ppt/slides/_rels/slide59.xml.rels" ContentType="application/vnd.openxmlformats-package.relationships+xml"/>
  <Override PartName="/ppt/slides/_rels/slide4.xml.rels" ContentType="application/vnd.openxmlformats-package.relationships+xml"/>
  <Override PartName="/ppt/slides/_rels/slide68.xml.rels" ContentType="application/vnd.openxmlformats-package.relationships+xml"/>
  <Override PartName="/ppt/slides/_rels/slide12.xml.rels" ContentType="application/vnd.openxmlformats-package.relationships+xml"/>
  <Override PartName="/ppt/slides/_rels/slide70.xml.rels" ContentType="application/vnd.openxmlformats-package.relationships+xml"/>
  <Override PartName="/ppt/slides/_rels/slide60.xml.rels" ContentType="application/vnd.openxmlformats-package.relationships+xml"/>
  <Override PartName="/ppt/slides/_rels/slide79.xml.rels" ContentType="application/vnd.openxmlformats-package.relationships+xml"/>
  <Override PartName="/ppt/slides/_rels/slide27.xml.rels" ContentType="application/vnd.openxmlformats-package.relationships+xml"/>
  <Override PartName="/ppt/slides/_rels/slide5.xml.rels" ContentType="application/vnd.openxmlformats-package.relationships+xml"/>
  <Override PartName="/ppt/slides/_rels/slide69.xml.rels" ContentType="application/vnd.openxmlformats-package.relationships+xml"/>
  <Override PartName="/ppt/slides/_rels/slide50.xml.rels" ContentType="application/vnd.openxmlformats-package.relationships+xml"/>
  <Override PartName="/ppt/slides/_rels/slide13.xml.rels" ContentType="application/vnd.openxmlformats-package.relationships+xml"/>
  <Override PartName="/ppt/slides/_rels/slide61.xml.rels" ContentType="application/vnd.openxmlformats-package.relationships+xml"/>
  <Override PartName="/ppt/slides/_rels/slide62.xml.rels" ContentType="application/vnd.openxmlformats-package.relationships+xml"/>
  <Override PartName="/ppt/slides/_rels/slide63.xml.rels" ContentType="application/vnd.openxmlformats-package.relationships+xml"/>
  <Override PartName="/ppt/slides/_rels/slide77.xml.rels" ContentType="application/vnd.openxmlformats-package.relationships+xml"/>
  <Override PartName="/ppt/slides/_rels/slide45.xml.rels" ContentType="application/vnd.openxmlformats-package.relationships+xml"/>
  <Override PartName="/ppt/slides/_rels/slide85.xml.rels" ContentType="application/vnd.openxmlformats-package.relationships+xml"/>
  <Override PartName="/ppt/slides/_rels/slide8.xml.rels" ContentType="application/vnd.openxmlformats-package.relationships+xml"/>
  <Override PartName="/ppt/slides/_rels/slide86.xml.rels" ContentType="application/vnd.openxmlformats-package.relationships+xml"/>
  <Override PartName="/ppt/slides/_rels/slide9.xml.rels" ContentType="application/vnd.openxmlformats-package.relationships+xml"/>
  <Override PartName="/ppt/slides/_rels/slide80.xml.rels" ContentType="application/vnd.openxmlformats-package.relationships+xml"/>
  <Override PartName="/ppt/slides/_rels/slide22.xml.rels" ContentType="application/vnd.openxmlformats-package.relationships+xml"/>
  <Override PartName="/ppt/slides/_rels/slide87.xml.rels" ContentType="application/vnd.openxmlformats-package.relationships+xml"/>
  <Override PartName="/ppt/slides/_rels/slide72.xml.rels" ContentType="application/vnd.openxmlformats-package.relationships+xml"/>
  <Override PartName="/ppt/slides/_rels/slide81.xml.rels" ContentType="application/vnd.openxmlformats-package.relationships+xml"/>
  <Override PartName="/ppt/slides/_rels/slide23.xml.rels" ContentType="application/vnd.openxmlformats-package.relationships+xml"/>
  <Override PartName="/ppt/slides/_rels/slide14.xml.rels" ContentType="application/vnd.openxmlformats-package.relationships+xml"/>
  <Override PartName="/ppt/slides/_rels/slide88.xml.rels" ContentType="application/vnd.openxmlformats-package.relationships+xml"/>
  <Override PartName="/ppt/slides/_rels/slide73.xml.rels" ContentType="application/vnd.openxmlformats-package.relationships+xml"/>
  <Override PartName="/ppt/slides/_rels/slide2.xml.rels" ContentType="application/vnd.openxmlformats-package.relationships+xml"/>
  <Override PartName="/ppt/slides/_rels/slide11.xml.rels" ContentType="application/vnd.openxmlformats-package.relationships+xml"/>
  <Override PartName="/ppt/slides/_rels/slide89.xml.rels" ContentType="application/vnd.openxmlformats-package.relationships+xml"/>
  <Override PartName="/ppt/slides/_rels/slide20.xml.rels" ContentType="application/vnd.openxmlformats-package.relationships+xml"/>
  <Override PartName="/ppt/slides/_rels/slide31.xml.rels" ContentType="application/vnd.openxmlformats-package.relationships+xml"/>
  <Override PartName="/ppt/slides/_rels/slide43.xml.rels" ContentType="application/vnd.openxmlformats-package.relationships+xml"/>
  <Override PartName="/ppt/slides/_rels/slide57.xml.rels" ContentType="application/vnd.openxmlformats-package.relationships+xml"/>
  <Override PartName="/ppt/slides/_rels/slide46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55.xml.rels" ContentType="application/vnd.openxmlformats-package.relationships+xml"/>
  <Override PartName="/ppt/slides/_rels/slide40.xml.rels" ContentType="application/vnd.openxmlformats-package.relationships+xml"/>
  <Override PartName="/ppt/slides/_rels/slide47.xml.rels" ContentType="application/vnd.openxmlformats-package.relationships+xml"/>
  <Override PartName="/ppt/slides/_rels/slide54.xml.rels" ContentType="application/vnd.openxmlformats-package.relationships+xml"/>
  <Override PartName="/ppt/slides/_rels/slide32.xml.rels" ContentType="application/vnd.openxmlformats-package.relationships+xml"/>
  <Override PartName="/ppt/slides/_rels/slide21.xml.rels" ContentType="application/vnd.openxmlformats-package.relationships+xml"/>
  <Override PartName="/ppt/slides/_rels/slide39.xml.rels" ContentType="application/vnd.openxmlformats-package.relationships+xml"/>
  <Override PartName="/ppt/slides/_rels/slide38.xml.rels" ContentType="application/vnd.openxmlformats-package.relationships+xml"/>
  <Override PartName="/ppt/slides/_rels/slide30.xml.rels" ContentType="application/vnd.openxmlformats-package.relationships+xml"/>
  <Override PartName="/ppt/slides/_rels/slide37.xml.rels" ContentType="application/vnd.openxmlformats-package.relationships+xml"/>
  <Override PartName="/ppt/slides/_rels/slide28.xml.rels" ContentType="application/vnd.openxmlformats-package.relationships+xml"/>
  <Override PartName="/ppt/slides/_rels/slide44.xml.rels" ContentType="application/vnd.openxmlformats-package.relationships+xml"/>
  <Override PartName="/ppt/slides/_rels/slide36.xml.rels" ContentType="application/vnd.openxmlformats-package.relationships+xml"/>
  <Override PartName="/ppt/slides/_rels/slide56.xml.rels" ContentType="application/vnd.openxmlformats-package.relationships+xml"/>
  <Override PartName="/ppt/slides/_rels/slide84.xml.rels" ContentType="application/vnd.openxmlformats-package.relationships+xml"/>
  <Override PartName="/ppt/slides/_rels/slide7.xml.rels" ContentType="application/vnd.openxmlformats-package.relationships+xml"/>
  <Override PartName="/ppt/slides/_rels/slide29.xml.rels" ContentType="application/vnd.openxmlformats-package.relationships+xml"/>
  <Override PartName="/ppt/slides/_rels/slide10.xml.rels" ContentType="application/vnd.openxmlformats-package.relationships+xml"/>
  <Override PartName="/ppt/slides/_rels/slide1.xml.rels" ContentType="application/vnd.openxmlformats-package.relationships+xml"/>
  <Override PartName="/ppt/slides/_rels/slide24.xml.rels" ContentType="application/vnd.openxmlformats-package.relationships+xml"/>
  <Override PartName="/ppt/slides/_rels/slide82.xml.rels" ContentType="application/vnd.openxmlformats-package.relationships+xml"/>
  <Override PartName="/ppt/slides/_rels/slide71.xml.rels" ContentType="application/vnd.openxmlformats-package.relationships+xml"/>
  <Override PartName="/ppt/slides/_rels/slide25.xml.rels" ContentType="application/vnd.openxmlformats-package.relationships+xml"/>
  <Override PartName="/ppt/slides/_rels/slide3.xml.rels" ContentType="application/vnd.openxmlformats-package.relationships+xml"/>
  <Override PartName="/ppt/slides/_rels/slide64.xml.rels" ContentType="application/vnd.openxmlformats-package.relationships+xml"/>
  <Override PartName="/ppt/slides/_rels/slide78.xml.rels" ContentType="application/vnd.openxmlformats-package.relationships+xml"/>
  <Override PartName="/ppt/slides/_rels/slide67.xml.rels" ContentType="application/vnd.openxmlformats-package.relationships+xml"/>
  <Override PartName="/ppt/slides/_rels/slide75.xml.rels" ContentType="application/vnd.openxmlformats-package.relationships+xml"/>
  <Override PartName="/ppt/slides/_rels/slide76.xml.rels" ContentType="application/vnd.openxmlformats-package.relationships+xml"/>
  <Override PartName="/ppt/slides/_rels/slide65.xml.rels" ContentType="application/vnd.openxmlformats-package.relationships+xml"/>
  <Override PartName="/ppt/slides/_rels/slide17.xml.rels" ContentType="application/vnd.openxmlformats-package.relationships+xml"/>
  <Override PartName="/ppt/slides/_rels/slide6.xml.rels" ContentType="application/vnd.openxmlformats-package.relationships+xml"/>
  <Override PartName="/ppt/slides/_rels/slide51.xml.rels" ContentType="application/vnd.openxmlformats-package.relationships+xml"/>
  <Override PartName="/ppt/slides/_rels/slide83.xml.rels" ContentType="application/vnd.openxmlformats-package.relationships+xml"/>
  <Override PartName="/ppt/slides/_rels/slide66.xml.rels" ContentType="application/vnd.openxmlformats-package.relationships+xml"/>
  <Override PartName="/ppt/slides/_rels/slide18.xml.rels" ContentType="application/vnd.openxmlformats-package.relationships+xml"/>
  <Override PartName="/ppt/slides/_rels/slide74.xml.rels" ContentType="application/vnd.openxmlformats-package.relationships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52.xml" ContentType="application/vnd.openxmlformats-officedocument.presentationml.slide+xml"/>
  <Override PartName="/ppt/slides/slide4.xml" ContentType="application/vnd.openxmlformats-officedocument.presentationml.slid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07" r:id="rId56"/>
    <p:sldId id="308" r:id="rId57"/>
    <p:sldId id="309" r:id="rId58"/>
    <p:sldId id="310" r:id="rId59"/>
    <p:sldId id="311" r:id="rId60"/>
    <p:sldId id="312" r:id="rId61"/>
    <p:sldId id="313" r:id="rId62"/>
    <p:sldId id="314" r:id="rId63"/>
    <p:sldId id="315" r:id="rId64"/>
    <p:sldId id="316" r:id="rId65"/>
    <p:sldId id="317" r:id="rId66"/>
    <p:sldId id="318" r:id="rId67"/>
    <p:sldId id="319" r:id="rId68"/>
    <p:sldId id="320" r:id="rId69"/>
    <p:sldId id="321" r:id="rId70"/>
    <p:sldId id="322" r:id="rId71"/>
    <p:sldId id="323" r:id="rId72"/>
    <p:sldId id="324" r:id="rId73"/>
    <p:sldId id="325" r:id="rId74"/>
    <p:sldId id="326" r:id="rId75"/>
    <p:sldId id="327" r:id="rId76"/>
    <p:sldId id="328" r:id="rId77"/>
    <p:sldId id="329" r:id="rId78"/>
    <p:sldId id="330" r:id="rId79"/>
    <p:sldId id="331" r:id="rId80"/>
    <p:sldId id="332" r:id="rId81"/>
    <p:sldId id="333" r:id="rId82"/>
    <p:sldId id="334" r:id="rId83"/>
    <p:sldId id="335" r:id="rId84"/>
    <p:sldId id="336" r:id="rId85"/>
    <p:sldId id="337" r:id="rId86"/>
    <p:sldId id="338" r:id="rId87"/>
    <p:sldId id="339" r:id="rId88"/>
    <p:sldId id="340" r:id="rId89"/>
    <p:sldId id="341" r:id="rId90"/>
    <p:sldId id="342" r:id="rId91"/>
    <p:sldId id="343" r:id="rId92"/>
    <p:sldId id="344" r:id="rId93"/>
    <p:sldId id="345" r:id="rId94"/>
    <p:sldId id="346" r:id="rId95"/>
    <p:sldId id="347" r:id="rId96"/>
    <p:sldId id="348" r:id="rId97"/>
  </p:sldIdLst>
  <p:sldSz cx="9144000" cy="6858000"/>
  <p:notesSz cx="7315200" cy="96012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slide" Target="slides/slide53.xml"/><Relationship Id="rId58" Type="http://schemas.openxmlformats.org/officeDocument/2006/relationships/slide" Target="slides/slide54.xml"/><Relationship Id="rId59" Type="http://schemas.openxmlformats.org/officeDocument/2006/relationships/slide" Target="slides/slide55.xml"/><Relationship Id="rId60" Type="http://schemas.openxmlformats.org/officeDocument/2006/relationships/slide" Target="slides/slide56.xml"/><Relationship Id="rId61" Type="http://schemas.openxmlformats.org/officeDocument/2006/relationships/slide" Target="slides/slide57.xml"/><Relationship Id="rId62" Type="http://schemas.openxmlformats.org/officeDocument/2006/relationships/slide" Target="slides/slide58.xml"/><Relationship Id="rId63" Type="http://schemas.openxmlformats.org/officeDocument/2006/relationships/slide" Target="slides/slide59.xml"/><Relationship Id="rId64" Type="http://schemas.openxmlformats.org/officeDocument/2006/relationships/slide" Target="slides/slide60.xml"/><Relationship Id="rId65" Type="http://schemas.openxmlformats.org/officeDocument/2006/relationships/slide" Target="slides/slide61.xml"/><Relationship Id="rId66" Type="http://schemas.openxmlformats.org/officeDocument/2006/relationships/slide" Target="slides/slide62.xml"/><Relationship Id="rId67" Type="http://schemas.openxmlformats.org/officeDocument/2006/relationships/slide" Target="slides/slide63.xml"/><Relationship Id="rId68" Type="http://schemas.openxmlformats.org/officeDocument/2006/relationships/slide" Target="slides/slide64.xml"/><Relationship Id="rId69" Type="http://schemas.openxmlformats.org/officeDocument/2006/relationships/slide" Target="slides/slide65.xml"/><Relationship Id="rId70" Type="http://schemas.openxmlformats.org/officeDocument/2006/relationships/slide" Target="slides/slide66.xml"/><Relationship Id="rId71" Type="http://schemas.openxmlformats.org/officeDocument/2006/relationships/slide" Target="slides/slide67.xml"/><Relationship Id="rId72" Type="http://schemas.openxmlformats.org/officeDocument/2006/relationships/slide" Target="slides/slide68.xml"/><Relationship Id="rId73" Type="http://schemas.openxmlformats.org/officeDocument/2006/relationships/slide" Target="slides/slide69.xml"/><Relationship Id="rId74" Type="http://schemas.openxmlformats.org/officeDocument/2006/relationships/slide" Target="slides/slide70.xml"/><Relationship Id="rId75" Type="http://schemas.openxmlformats.org/officeDocument/2006/relationships/slide" Target="slides/slide71.xml"/><Relationship Id="rId76" Type="http://schemas.openxmlformats.org/officeDocument/2006/relationships/slide" Target="slides/slide72.xml"/><Relationship Id="rId77" Type="http://schemas.openxmlformats.org/officeDocument/2006/relationships/slide" Target="slides/slide73.xml"/><Relationship Id="rId78" Type="http://schemas.openxmlformats.org/officeDocument/2006/relationships/slide" Target="slides/slide74.xml"/><Relationship Id="rId79" Type="http://schemas.openxmlformats.org/officeDocument/2006/relationships/slide" Target="slides/slide75.xml"/><Relationship Id="rId80" Type="http://schemas.openxmlformats.org/officeDocument/2006/relationships/slide" Target="slides/slide76.xml"/><Relationship Id="rId81" Type="http://schemas.openxmlformats.org/officeDocument/2006/relationships/slide" Target="slides/slide77.xml"/><Relationship Id="rId82" Type="http://schemas.openxmlformats.org/officeDocument/2006/relationships/slide" Target="slides/slide78.xml"/><Relationship Id="rId83" Type="http://schemas.openxmlformats.org/officeDocument/2006/relationships/slide" Target="slides/slide79.xml"/><Relationship Id="rId84" Type="http://schemas.openxmlformats.org/officeDocument/2006/relationships/slide" Target="slides/slide80.xml"/><Relationship Id="rId85" Type="http://schemas.openxmlformats.org/officeDocument/2006/relationships/slide" Target="slides/slide81.xml"/><Relationship Id="rId86" Type="http://schemas.openxmlformats.org/officeDocument/2006/relationships/slide" Target="slides/slide82.xml"/><Relationship Id="rId87" Type="http://schemas.openxmlformats.org/officeDocument/2006/relationships/slide" Target="slides/slide83.xml"/><Relationship Id="rId88" Type="http://schemas.openxmlformats.org/officeDocument/2006/relationships/slide" Target="slides/slide84.xml"/><Relationship Id="rId89" Type="http://schemas.openxmlformats.org/officeDocument/2006/relationships/slide" Target="slides/slide85.xml"/><Relationship Id="rId90" Type="http://schemas.openxmlformats.org/officeDocument/2006/relationships/slide" Target="slides/slide86.xml"/><Relationship Id="rId91" Type="http://schemas.openxmlformats.org/officeDocument/2006/relationships/slide" Target="slides/slide87.xml"/><Relationship Id="rId92" Type="http://schemas.openxmlformats.org/officeDocument/2006/relationships/slide" Target="slides/slide88.xml"/><Relationship Id="rId93" Type="http://schemas.openxmlformats.org/officeDocument/2006/relationships/slide" Target="slides/slide89.xml"/><Relationship Id="rId94" Type="http://schemas.openxmlformats.org/officeDocument/2006/relationships/slide" Target="slides/slide90.xml"/><Relationship Id="rId95" Type="http://schemas.openxmlformats.org/officeDocument/2006/relationships/slide" Target="slides/slide91.xml"/><Relationship Id="rId96" Type="http://schemas.openxmlformats.org/officeDocument/2006/relationships/slide" Target="slides/slide92.xml"/><Relationship Id="rId97" Type="http://schemas.openxmlformats.org/officeDocument/2006/relationships/slide" Target="slides/slide93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move the slide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the notes </a:t>
            </a:r>
            <a:r>
              <a:rPr b="0" lang="en-US" sz="2000" spc="-1" strike="noStrike">
                <a:latin typeface="Arial"/>
              </a:rPr>
              <a:t>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5069A55D-B2F4-4A44-B7C3-502563F36BB1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28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29" name="TextShape 3"/>
          <p:cNvSpPr txBox="1"/>
          <p:nvPr/>
        </p:nvSpPr>
        <p:spPr>
          <a:xfrm>
            <a:off x="4143240" y="9120240"/>
            <a:ext cx="3169800" cy="4791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330" name="TextShape 4"/>
          <p:cNvSpPr txBox="1"/>
          <p:nvPr/>
        </p:nvSpPr>
        <p:spPr>
          <a:xfrm>
            <a:off x="4143240" y="0"/>
            <a:ext cx="3169800" cy="4791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ddebcf"/>
            </a:gs>
            <a:gs pos="100000">
              <a:srgbClr val="9cb86e"/>
            </a:gs>
          </a:gsLst>
          <a:lin ang="135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ddebcf"/>
            </a:gs>
            <a:gs pos="100000">
              <a:srgbClr val="9cb86e"/>
            </a:gs>
          </a:gsLst>
          <a:lin ang="135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Master title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style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jpeg"/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image" Target="../media/image10.jpeg"/><Relationship Id="rId4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3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3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3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3.xml"/>
</Relationships>
</file>

<file path=ppt/slides/_rels/slide78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Relationship Id="rId3" Type="http://schemas.openxmlformats.org/officeDocument/2006/relationships/slideLayout" Target="../slideLayouts/slideLayout13.xml"/>
</Relationships>
</file>

<file path=ppt/slides/_rels/slide79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2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3.xml"/>
</Relationships>
</file>

<file path=ppt/slides/_rels/slide83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3.xml"/>
</Relationships>
</file>

<file path=ppt/slides/_rels/slide84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13.xml"/>
</Relationships>
</file>

<file path=ppt/slides/_rels/slide8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9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1828800" y="182520"/>
            <a:ext cx="6857640" cy="201096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General License 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Class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0" y="2895480"/>
            <a:ext cx="9143640" cy="35049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algn="ctr">
              <a:lnSpc>
                <a:spcPct val="100000"/>
              </a:lnSpc>
              <a:spcBef>
                <a:spcPts val="1440"/>
              </a:spcBef>
            </a:pPr>
            <a:r>
              <a:rPr b="1" lang="en-US" sz="7200" spc="-1" strike="noStrike">
                <a:solidFill>
                  <a:srgbClr val="0070c0"/>
                </a:solidFill>
                <a:latin typeface="Rockwell"/>
                <a:ea typeface="AngsanaUPC"/>
              </a:rPr>
              <a:t>Chap</a:t>
            </a:r>
            <a:r>
              <a:rPr b="1" lang="en-US" sz="7200" spc="-1" strike="noStrike">
                <a:solidFill>
                  <a:srgbClr val="0070c0"/>
                </a:solidFill>
                <a:latin typeface="Rockwell"/>
                <a:ea typeface="AngsanaUPC"/>
              </a:rPr>
              <a:t>ter 9</a:t>
            </a:r>
            <a:endParaRPr b="0" lang="en-US" sz="7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440"/>
              </a:spcBef>
            </a:pPr>
            <a:r>
              <a:rPr b="1" lang="en-US" sz="7200" spc="-1" strike="noStrike">
                <a:solidFill>
                  <a:srgbClr val="000000"/>
                </a:solidFill>
                <a:latin typeface="Rockwell"/>
                <a:ea typeface="AngsanaUPC"/>
              </a:rPr>
              <a:t>Safet</a:t>
            </a:r>
            <a:r>
              <a:rPr b="1" lang="en-US" sz="7200" spc="-1" strike="noStrike">
                <a:solidFill>
                  <a:srgbClr val="000000"/>
                </a:solidFill>
                <a:latin typeface="Rockwell"/>
                <a:ea typeface="AngsanaUPC"/>
              </a:rPr>
              <a:t>y</a:t>
            </a:r>
            <a:endParaRPr b="0" lang="en-US" sz="7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Electrical Shock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National Safety Council estimates that nearly 300 people die in the United States each year from electric shocks on 120V or 277V circuits.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 electric shock from as little as 50VAC for as little as 1 sec can disrupt the heart's rhythm, causing death in a matter of minutes.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Electric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al 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457200" y="1828800"/>
            <a:ext cx="83815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Electrical Shock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current does the damage.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High voltage is more dangerous ONLY because of Ohm’s Law.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I = E / R means higher voltage </a:t>
            </a:r>
            <a:r>
              <a:rPr b="0" lang="en-US" sz="2400" spc="-1" strike="noStrike">
                <a:solidFill>
                  <a:srgbClr val="000000"/>
                </a:solidFill>
                <a:latin typeface="Wingdings"/>
              </a:rPr>
              <a:t>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higher current.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Resistance of human body is 1 k</a:t>
            </a:r>
            <a:r>
              <a:rPr b="0" lang="el-GR" sz="2800" spc="-1" strike="noStrike">
                <a:solidFill>
                  <a:srgbClr val="000000"/>
                </a:solidFill>
                <a:latin typeface="Calibri"/>
              </a:rPr>
              <a:t>Ω to 1.5 kΩ.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Can range from a few hundred ohms to tens of kilohms.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High voltages can penetrate skin, greatly reducing resistance.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Electric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al 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Electrical Shock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current does the damage.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Electric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al 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14" name="Table 3"/>
          <p:cNvGraphicFramePr/>
          <p:nvPr/>
        </p:nvGraphicFramePr>
        <p:xfrm>
          <a:off x="1219320" y="3276720"/>
          <a:ext cx="7009920" cy="2595600"/>
        </p:xfrm>
        <a:graphic>
          <a:graphicData uri="http://schemas.openxmlformats.org/drawingml/2006/table">
            <a:tbl>
              <a:tblPr/>
              <a:tblGrid>
                <a:gridCol w="1593000"/>
                <a:gridCol w="1530720"/>
                <a:gridCol w="3886200"/>
              </a:tblGrid>
              <a:tr h="55188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Description</a:t>
                      </a:r>
                      <a:endParaRPr b="0" lang="en-US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Current Level</a:t>
                      </a:r>
                      <a:endParaRPr b="0" lang="en-US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Physiological Effect</a:t>
                      </a:r>
                      <a:endParaRPr b="0" lang="en-US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32184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Threshold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1-5 mA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Tingling Sensation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2184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Pain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5-8 mA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Intense or Painful Sensation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2184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“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Can’t Let Go”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8-20 mA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Involuntary muscle contraction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2184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Paralysis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&gt;20 mA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Respiratory paralysis and pain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2184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0000"/>
                          </a:solidFill>
                          <a:latin typeface="Calibri"/>
                        </a:rPr>
                        <a:t>Fibrillation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0000"/>
                          </a:solidFill>
                          <a:latin typeface="Calibri"/>
                        </a:rPr>
                        <a:t>75-1000 mA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0000"/>
                          </a:solidFill>
                          <a:latin typeface="Calibri"/>
                        </a:rPr>
                        <a:t>Ventricular fibrillation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55188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Defibrillation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&gt;1000 mA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Sustained myocardial contraction and possible tissue burns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Electrical Shock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Fibrillation level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Function of current over time.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500mA over 0.2 sec </a:t>
            </a:r>
            <a:r>
              <a:rPr b="0" lang="en-US" sz="2400" spc="-1" strike="noStrike">
                <a:solidFill>
                  <a:srgbClr val="000000"/>
                </a:solidFill>
                <a:latin typeface="Wingdings"/>
              </a:rPr>
              <a:t>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fibrillation.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75mA over 0.5 sec. </a:t>
            </a:r>
            <a:r>
              <a:rPr b="0" lang="en-US" sz="2400" spc="-1" strike="noStrike">
                <a:solidFill>
                  <a:srgbClr val="000000"/>
                </a:solidFill>
                <a:latin typeface="Wingdings"/>
              </a:rPr>
              <a:t>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fibrillation.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Immediate unconsciousness.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b="1" lang="en-US" sz="2800" spc="-1" strike="noStrike">
                <a:solidFill>
                  <a:srgbClr val="ff0000"/>
                </a:solidFill>
                <a:latin typeface="Calibri"/>
              </a:rPr>
              <a:t>Have safety observer who knows CPR!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Electric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al 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Wiring &amp; Safety Grounding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National Electrical Code (NEC).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Local building codes.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Wire size.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15A circuit = #14 AWG.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20A circuit = #12 AWG.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30A circuit = #10 AWG.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Electrical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Wiring &amp; Safety Grounding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Color codes.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Hot = Black or Red.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Brass-colored terminal or screw.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Neutral = White.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Silver-colored terminal or screw.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Ground = Green or uninsulated (bare copper).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Green-colored or bare copper terminal or screw.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ALWAYS connected to chassis.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Electrical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Wiring &amp; Safety Grounding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Color codes.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Electrical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3" name="Picture 2" descr="C:\Documents and Settings\Ray\My Documents\My Pictures\plug-connections_001.jpg"/>
          <p:cNvPicPr/>
          <p:nvPr/>
        </p:nvPicPr>
        <p:blipFill>
          <a:blip r:embed="rId1"/>
          <a:stretch/>
        </p:blipFill>
        <p:spPr>
          <a:xfrm>
            <a:off x="2468520" y="3292560"/>
            <a:ext cx="4608000" cy="329040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Protective Components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Prevent equipment damage.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Prevent safety hazards.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Fuses &amp; circuit breakers.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Fast-acting.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Time delay or slo-blo.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Electrical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6" name="Picture 5" descr="C:\Documents and Settings\Ray\My Documents\My Pictures\10234lg.jpg"/>
          <p:cNvPicPr/>
          <p:nvPr/>
        </p:nvPicPr>
        <p:blipFill>
          <a:blip r:embed="rId1"/>
          <a:stretch/>
        </p:blipFill>
        <p:spPr>
          <a:xfrm>
            <a:off x="7497720" y="2286000"/>
            <a:ext cx="1371240" cy="1371240"/>
          </a:xfrm>
          <a:prstGeom prst="rect">
            <a:avLst/>
          </a:prstGeom>
          <a:ln w="9360">
            <a:noFill/>
          </a:ln>
        </p:spPr>
      </p:pic>
      <p:pic>
        <p:nvPicPr>
          <p:cNvPr id="127" name="Picture 7" descr="C:\Documents and Settings\Ray\My Documents\My Pictures\thumbnailCAXL8WBV.jpg"/>
          <p:cNvPicPr/>
          <p:nvPr/>
        </p:nvPicPr>
        <p:blipFill>
          <a:blip r:embed="rId2"/>
          <a:stretch/>
        </p:blipFill>
        <p:spPr>
          <a:xfrm>
            <a:off x="7497720" y="5211720"/>
            <a:ext cx="1371240" cy="1371240"/>
          </a:xfrm>
          <a:prstGeom prst="rect">
            <a:avLst/>
          </a:prstGeom>
          <a:ln w="9360">
            <a:noFill/>
          </a:ln>
        </p:spPr>
      </p:pic>
      <p:pic>
        <p:nvPicPr>
          <p:cNvPr id="128" name="Picture 8" descr="C:\Documents and Settings\Ray\My Documents\My Pictures\3AG%20FUSE%20313%20SERIES.jpg"/>
          <p:cNvPicPr/>
          <p:nvPr/>
        </p:nvPicPr>
        <p:blipFill>
          <a:blip r:embed="rId3"/>
          <a:stretch/>
        </p:blipFill>
        <p:spPr>
          <a:xfrm>
            <a:off x="7497720" y="3749760"/>
            <a:ext cx="1371240" cy="1371240"/>
          </a:xfrm>
          <a:prstGeom prst="rect">
            <a:avLst/>
          </a:prstGeom>
          <a:ln w="9360">
            <a:noFill/>
          </a:ln>
        </p:spPr>
      </p:pic>
      <p:pic>
        <p:nvPicPr>
          <p:cNvPr id="129" name="Picture 9" descr="C:\Documents and Settings\Ray\My Documents\My Pictures\fuse.jpg"/>
          <p:cNvPicPr/>
          <p:nvPr/>
        </p:nvPicPr>
        <p:blipFill>
          <a:blip r:embed="rId4"/>
          <a:stretch/>
        </p:blipFill>
        <p:spPr>
          <a:xfrm>
            <a:off x="5851440" y="3749760"/>
            <a:ext cx="1466640" cy="283320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Protective Components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Shock prevention.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Safety interlock.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Opens circuit if enclosure is opened. 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Shorts high voltage to ground if enclosure is opened.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Electrical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Protective Components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Shock prevention.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Ground fault circuit interrupter (GFCI).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Opens circuit if currents in hot &amp; neutral wires are not equal by more than a few mA.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Electrical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4" name="Picture 2" descr="C:\Documents and Settings\Ray\My Documents\My Pictures\gfci.jpg"/>
          <p:cNvPicPr/>
          <p:nvPr/>
        </p:nvPicPr>
        <p:blipFill>
          <a:blip r:embed="rId1"/>
          <a:stretch/>
        </p:blipFill>
        <p:spPr>
          <a:xfrm>
            <a:off x="2468520" y="4572000"/>
            <a:ext cx="1134720" cy="1828440"/>
          </a:xfrm>
          <a:prstGeom prst="rect">
            <a:avLst/>
          </a:prstGeom>
          <a:ln w="9360">
            <a:noFill/>
          </a:ln>
        </p:spPr>
      </p:pic>
      <p:pic>
        <p:nvPicPr>
          <p:cNvPr id="135" name="Picture 3" descr="C:\Documents and Settings\Ray\My Documents\My Pictures\GFCI-Breaker.jpg"/>
          <p:cNvPicPr/>
          <p:nvPr/>
        </p:nvPicPr>
        <p:blipFill>
          <a:blip r:embed="rId2"/>
          <a:stretch/>
        </p:blipFill>
        <p:spPr>
          <a:xfrm>
            <a:off x="3840120" y="4572000"/>
            <a:ext cx="1828440" cy="1828440"/>
          </a:xfrm>
          <a:prstGeom prst="rect">
            <a:avLst/>
          </a:prstGeom>
          <a:ln w="9360">
            <a:noFill/>
          </a:ln>
        </p:spPr>
      </p:pic>
      <p:pic>
        <p:nvPicPr>
          <p:cNvPr id="136" name="Picture 4" descr="C:\Documents and Settings\Ray\My Documents\My Pictures\double-pole-gfci-breaker.jpg"/>
          <p:cNvPicPr/>
          <p:nvPr/>
        </p:nvPicPr>
        <p:blipFill>
          <a:blip r:embed="rId3"/>
          <a:stretch/>
        </p:blipFill>
        <p:spPr>
          <a:xfrm>
            <a:off x="5943600" y="4572000"/>
            <a:ext cx="1828440" cy="18284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Basic Safety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Install a master ON/OFF switch for station &amp; workbench.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Located away from station &amp; workbench.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Clearly labeled.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Train family members &amp; safety observers about location &amp; proper use of switch.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Electric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al 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Protective Components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Shock prevention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Electrical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9" name="Picture 3" descr="C:\Documents and Settings\Ray\My Documents\My Pictures\GFCI_1.JPG"/>
          <p:cNvPicPr/>
          <p:nvPr/>
        </p:nvPicPr>
        <p:blipFill>
          <a:blip r:embed="rId1"/>
          <a:stretch/>
        </p:blipFill>
        <p:spPr>
          <a:xfrm>
            <a:off x="2286000" y="3108240"/>
            <a:ext cx="4703400" cy="34747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Protective Components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Shock prevention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Electrical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2" name="Picture 2" descr="C:\Documents and Settings\Ray\My Documents\My Pictures\GFCI_2.JPG"/>
          <p:cNvPicPr/>
          <p:nvPr/>
        </p:nvPicPr>
        <p:blipFill>
          <a:blip r:embed="rId1"/>
          <a:stretch/>
        </p:blipFill>
        <p:spPr>
          <a:xfrm>
            <a:off x="2286000" y="3108240"/>
            <a:ext cx="4700160" cy="34747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Generator Safety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Installation.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Always use in an open, well-ventilated area.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Always outside.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Never in an enclosed space -- not even in a garage.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Locate fire extinguisher near generator but away from fuel.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Connect generator frame to a ground rod installed at the generator location.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Electrical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Generator Safety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Refueling.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Always shut down generator while refueling.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Always have 2</a:t>
            </a:r>
            <a:r>
              <a:rPr b="0" lang="en-US" sz="2800" spc="-1" strike="noStrike" baseline="30000">
                <a:solidFill>
                  <a:srgbClr val="000000"/>
                </a:solidFill>
                <a:latin typeface="Calibri"/>
              </a:rPr>
              <a:t>nd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person present with fire extinguisher.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Never store fuel near generator.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Especially near exhaust.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6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Electrical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Generator Safety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Connecting to house wiring.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Use an approved transfer switch.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Disconnects house wiring from power company wiring.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Open main breakers &amp; connect generator on house side of breakers.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Electrical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Generator Safety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Connecting to house wiring.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If not disconnected from power company wiring: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Can back feed into power system &amp; expose power line workers to lethal voltages.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When power is restored, can damage your generator.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Electrical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extShape 1"/>
          <p:cNvSpPr txBox="1"/>
          <p:nvPr/>
        </p:nvSpPr>
        <p:spPr>
          <a:xfrm>
            <a:off x="457200" y="1828800"/>
            <a:ext cx="38095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Lightning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Prevent fire.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Reduce or prevent damage to equipment.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2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Electrical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3" name="Picture 7" descr="C:\Documents and Settings\Ray\My Documents\My Pictures\lightning-2.jpg"/>
          <p:cNvPicPr/>
          <p:nvPr/>
        </p:nvPicPr>
        <p:blipFill>
          <a:blip r:embed="rId1"/>
          <a:stretch/>
        </p:blipFill>
        <p:spPr>
          <a:xfrm>
            <a:off x="4206960" y="2560680"/>
            <a:ext cx="4571640" cy="39650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Lightning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Before the storm.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Disconnect all cables outside of the house.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Unplug equipment power plugs inside the house.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Also, disconnect telephone lines &amp; PC connections.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Electrical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Lightning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When installing station.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Install grounded metal entry panel for all feedlines &amp; control cables.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Connect to ground rod with short, heavy metal strap.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Install lightning arrestors on entry panel.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Bond ALL ground rods together &amp; to AC wiring safety ground.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b="1" lang="en-US" sz="2800" spc="-1" strike="noStrike">
                <a:solidFill>
                  <a:srgbClr val="ff0000"/>
                </a:solidFill>
                <a:latin typeface="Calibri"/>
              </a:rPr>
              <a:t>NEVER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use soldered connections.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Electrical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G0B01 -- Which wire or wires in a four-conductor connection should be attached to fuses or circuit breakers in a device operated from a 240-VAC single-phase source?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Only the two wires carrying voltage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Only the neutral wire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Only the ground wire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wires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Basic Safety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Be aware of your surroundings.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Avoid placing yourself in harm’s way.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Avoid locations or positions where likelihood of exposure to shock hazard.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Avoid locations or positions where hard to rescue.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Electric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al 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G0B02 -- What is the minimum wire size that may be safely used for a circuit that draws up to 20 amperes of continuous current?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AWG number 20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AWG number 16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AWG number 12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AWG number 8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3" name="CustomShape 3"/>
          <p:cNvSpPr/>
          <p:nvPr/>
        </p:nvSpPr>
        <p:spPr>
          <a:xfrm>
            <a:off x="0" y="3352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" dur="indefinite" restart="never" nodeType="tmRoot">
          <p:childTnLst>
            <p:seq>
              <p:cTn id="9" dur="indefinite" nodeType="mainSeq">
                <p:childTnLst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G0B03 -- Which size of fuse or circuit breaker would be appropriate to use with a circuit that uses AWG number 14 wiring?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100 amperes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60 amperes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30 amperes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15 amperes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6" name="CustomShape 3"/>
          <p:cNvSpPr/>
          <p:nvPr/>
        </p:nvSpPr>
        <p:spPr>
          <a:xfrm>
            <a:off x="0" y="3962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" dur="indefinite" restart="never" nodeType="tmRoot">
          <p:childTnLst>
            <p:seq>
              <p:cTn id="16" dur="indefinite" nodeType="mainSeq">
                <p:childTnLst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G0B04 -- Which of the following is a primary reason for not placing a gasoline-fueled generator inside an occupied area?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Danger of carbon monoxide poisoning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Danger of engine over torque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Lack of oxygen for adequate combustion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Lack of nitrogen for adequate combustion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9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" dur="indefinite" restart="never" nodeType="tmRoot">
          <p:childTnLst>
            <p:seq>
              <p:cTn id="23" dur="indefinite" nodeType="mainSeq"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8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G0B05 -- Which of the following conditions will cause a Ground Fault Circuit Interrupter (GFCI) to disconnect the 120 or 240 Volt AC line power to a device?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Current flowing from one or more of the voltage-carrying wires to the neutral wire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Current flowing from one or more of the voltage-carrying wires directly to ground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Over-voltage on the voltage-carrying wires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2" name="CustomShape 3"/>
          <p:cNvSpPr/>
          <p:nvPr/>
        </p:nvSpPr>
        <p:spPr>
          <a:xfrm>
            <a:off x="0" y="32767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9" dur="indefinite" restart="never" nodeType="tmRoot">
          <p:childTnLst>
            <p:seq>
              <p:cTn id="30" dur="indefinite" nodeType="mainSeq">
                <p:childTnLst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5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G0B06 -- Why must the metal enclosure of every item of station equipment be grounded?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prevents blowing of fuses in case of an internal short circuit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prevents signal overload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ensures that the neutral wire is grounded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ensures that hazardous voltages cannot appear on the chassis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5" name="CustomShape 3"/>
          <p:cNvSpPr/>
          <p:nvPr/>
        </p:nvSpPr>
        <p:spPr>
          <a:xfrm>
            <a:off x="0" y="4495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6" dur="indefinite" restart="never" nodeType="tmRoot">
          <p:childTnLst>
            <p:seq>
              <p:cTn id="37" dur="indefinite" nodeType="mainSeq">
                <p:childTnLst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2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G0B09 -- Why should soldered joints not be used with the wires that connect the base of a tower to a system of ground rods?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resistance of solder is too high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Solder flux will prevent a low conductivity connection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Solder has too high a dielectric constant to provide adequate lightning protection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soldered joint will likely be destroyed by the heat of a lightning strike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8" name="CustomShape 3"/>
          <p:cNvSpPr/>
          <p:nvPr/>
        </p:nvSpPr>
        <p:spPr>
          <a:xfrm>
            <a:off x="0" y="49528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3" dur="indefinite" restart="never" nodeType="tmRoot">
          <p:childTnLst>
            <p:seq>
              <p:cTn id="44" dur="indefinite" nodeType="mainSeq">
                <p:childTnLst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9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G0B10 -- Which of the following is a danger from lead-tin solder?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Lead can contaminate food if hands are not washed carefully after handling the solder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High voltages can cause lead-tin solder to disintegrate suddenly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Tin in the solder can “cold flow” causing shorts in the circuit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RF energy can convert the lead into a poisonous gas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0" dur="indefinite" restart="never" nodeType="tmRoot">
          <p:childTnLst>
            <p:seq>
              <p:cTn id="51" dur="indefinite" nodeType="mainSeq">
                <p:childTnLst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56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G0B11 -- Which of the following is good engineering practice for lightning protection grounds?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They must be bonded to all buried water and gas lines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Bends in ground wires must be made as close as possible to a right angle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Lightning grounds must be connected to all ungrounded wiring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They must be bonded together with all other grounds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4" name="CustomShape 3"/>
          <p:cNvSpPr/>
          <p:nvPr/>
        </p:nvSpPr>
        <p:spPr>
          <a:xfrm>
            <a:off x="0" y="54864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7" dur="indefinite" restart="never" nodeType="tmRoot">
          <p:childTnLst>
            <p:seq>
              <p:cTn id="58" dur="indefinite" nodeType="mainSeq">
                <p:childTnLst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63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G0B12 -- What is the purpose of a power supply interlock?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prevent unauthorized changes to the circuit that would void the manufacturer’s warranty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shut down the unit if it becomes too hot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ensure that dangerous voltages are removed if the cabinet is opened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 shut off the power supply if too much voltage is produced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CustomShape 3"/>
          <p:cNvSpPr/>
          <p:nvPr/>
        </p:nvSpPr>
        <p:spPr>
          <a:xfrm>
            <a:off x="0" y="43434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4" dur="indefinite" restart="never" nodeType="tmRoot">
          <p:childTnLst>
            <p:seq>
              <p:cTn id="65" dur="indefinite" nodeType="mainSeq">
                <p:childTnLst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G0B13 -- What must you do when powering your house from an emergency generator?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Disconnect the incoming utility power feed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Insure that the generator is not grounded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Insure that all lightning grounds are disconnected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0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1" dur="indefinite" restart="never" nodeType="tmRoot">
          <p:childTnLst>
            <p:seq>
              <p:cTn id="72" dur="indefinite" nodeType="mainSeq">
                <p:childTnLst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Basic Safety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1" lang="en-US" sz="3200" spc="-1" strike="noStrike">
                <a:solidFill>
                  <a:srgbClr val="ff0000"/>
                </a:solidFill>
                <a:latin typeface="Calibri"/>
              </a:rPr>
              <a:t>Do NOT work on “live” circuits unless ABSOLUTELY necessary.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If you must work on live equipment: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ff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ff0000"/>
                </a:solidFill>
                <a:latin typeface="Calibri"/>
              </a:rPr>
              <a:t>ALWAYS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have a second person present to act as safety observer.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Keep one hand in pocket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Wear shoes with insulated soles.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Remove unnecessary jewelry.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Electric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al 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G0B14 -- Which of the following is covered by the National Electrical Code?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Acceptable bandwidth limits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Acceptable modulation limits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Electrical safety inside the ham shack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RF exposure limits of the human body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3" name="CustomShape 3"/>
          <p:cNvSpPr/>
          <p:nvPr/>
        </p:nvSpPr>
        <p:spPr>
          <a:xfrm>
            <a:off x="0" y="3352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8" dur="indefinite" restart="never" nodeType="tmRoot">
          <p:childTnLst>
            <p:seq>
              <p:cTn id="79" dur="indefinite" nodeType="mainSeq">
                <p:childTnLst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84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G0B15 -- Which of the following is true of an emergency generator installation?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generator should be located in a well-ventilated area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generator must be insulated from ground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Fuel should be stored near the generator for rapid refueling in case of an emergency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6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5" dur="indefinite" restart="never" nodeType="tmRoot">
          <p:childTnLst>
            <p:seq>
              <p:cTn id="86" dur="indefinite" nodeType="mainSeq">
                <p:childTnLst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91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extShape 1"/>
          <p:cNvSpPr txBox="1"/>
          <p:nvPr/>
        </p:nvSpPr>
        <p:spPr>
          <a:xfrm>
            <a:off x="457200" y="1828800"/>
            <a:ext cx="8229240" cy="45716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Do not confuse RF radiation with other types of radiation.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Two categories of radiation: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Non-ionizing radiation.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Only effect is heating of body tissues.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RF radiation.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Ionizing radiation.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Can cause genetic damage.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Ultra-violet light, x-rays, &amp; nuclear radiation.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8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RF Exposure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Shape 1"/>
          <p:cNvSpPr txBox="1"/>
          <p:nvPr/>
        </p:nvSpPr>
        <p:spPr>
          <a:xfrm>
            <a:off x="457200" y="1828800"/>
            <a:ext cx="8229240" cy="8377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Ionizing and Non-Ionizing Radiation.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00" name="Picture 2" descr="C:\Users\Ray\Pictures\ionizing.png"/>
          <p:cNvPicPr/>
          <p:nvPr/>
        </p:nvPicPr>
        <p:blipFill>
          <a:blip r:embed="rId1"/>
          <a:stretch/>
        </p:blipFill>
        <p:spPr>
          <a:xfrm>
            <a:off x="457200" y="2743200"/>
            <a:ext cx="8229240" cy="3381120"/>
          </a:xfrm>
          <a:prstGeom prst="rect">
            <a:avLst/>
          </a:prstGeom>
          <a:ln w="9360">
            <a:noFill/>
          </a:ln>
        </p:spPr>
      </p:pic>
      <p:sp>
        <p:nvSpPr>
          <p:cNvPr id="20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RF Exposure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TextShape 1"/>
          <p:cNvSpPr txBox="1"/>
          <p:nvPr/>
        </p:nvSpPr>
        <p:spPr>
          <a:xfrm>
            <a:off x="457200" y="1828800"/>
            <a:ext cx="8229240" cy="45716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At low levels, RF energy is not dangerous.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At higher levels, heating of body tissues can occur.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Depends on: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Frequency.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Power density.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Duty cycle.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Average exposure time.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RF Exposure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extShape 1"/>
          <p:cNvSpPr txBox="1"/>
          <p:nvPr/>
        </p:nvSpPr>
        <p:spPr>
          <a:xfrm>
            <a:off x="457200" y="1828800"/>
            <a:ext cx="83055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Power Density.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Heating is caused by body absorbing RF energy.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Intensity of RF energy called power density.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Measured in mW/cm</a:t>
            </a:r>
            <a:r>
              <a:rPr b="0" lang="en-US" sz="2800" spc="-1" strike="noStrike" baseline="30000">
                <a:solidFill>
                  <a:srgbClr val="000000"/>
                </a:solidFill>
                <a:latin typeface="Calibri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For example: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Power density = 10 mW/cm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Calibri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Hand = 75 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Calibri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Power absorbed = 750 mW.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RF Exposure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extShape 1"/>
          <p:cNvSpPr txBox="1"/>
          <p:nvPr/>
        </p:nvSpPr>
        <p:spPr>
          <a:xfrm>
            <a:off x="457200" y="1828800"/>
            <a:ext cx="83055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Power Density.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Higher transmitter power </a:t>
            </a:r>
            <a:r>
              <a:rPr b="0" lang="en-US" sz="3200" spc="-1" strike="noStrike">
                <a:solidFill>
                  <a:srgbClr val="000000"/>
                </a:solidFill>
                <a:latin typeface="Wingdings"/>
              </a:rPr>
              <a:t>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higher power density.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Higher antenna gain </a:t>
            </a:r>
            <a:r>
              <a:rPr b="0" lang="en-US" sz="3200" spc="-1" strike="noStrike">
                <a:solidFill>
                  <a:srgbClr val="000000"/>
                </a:solidFill>
                <a:latin typeface="Wingdings"/>
              </a:rPr>
              <a:t>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higher power density.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RF Exposure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TextShape 1"/>
          <p:cNvSpPr txBox="1"/>
          <p:nvPr/>
        </p:nvSpPr>
        <p:spPr>
          <a:xfrm>
            <a:off x="457200" y="1828800"/>
            <a:ext cx="84578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Absorption and Limits.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Specific absorption rate (SAR).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Rate at which the body absorbs RF energy.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Varies with frequency &amp; size of body part.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Range of highest SAR is 30 MHz to 1.5 GHz.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Torso &amp; limbs -- Highest at VHF (30 MHz to 300 MHz).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Head – Highest at UHF (300 MHz to 3 GHz).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Eyes – Highest at microwave frequencies (&gt; 1 GHz).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RF Exposure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extShape 1"/>
          <p:cNvSpPr txBox="1"/>
          <p:nvPr/>
        </p:nvSpPr>
        <p:spPr>
          <a:xfrm>
            <a:off x="457200" y="1828800"/>
            <a:ext cx="8229240" cy="12189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Absorption and Limits.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Maximum permissible exposure (MPE).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RF Exposure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12" name="Picture 2" descr="C:\Users\Ray\Pictures\mpe.jpg"/>
          <p:cNvPicPr/>
          <p:nvPr/>
        </p:nvPicPr>
        <p:blipFill>
          <a:blip r:embed="rId1"/>
          <a:stretch/>
        </p:blipFill>
        <p:spPr>
          <a:xfrm>
            <a:off x="4754520" y="3200400"/>
            <a:ext cx="4114440" cy="3057120"/>
          </a:xfrm>
          <a:prstGeom prst="rect">
            <a:avLst/>
          </a:prstGeom>
          <a:ln w="9360">
            <a:noFill/>
          </a:ln>
        </p:spPr>
      </p:pic>
      <p:sp>
        <p:nvSpPr>
          <p:cNvPr id="213" name="CustomShape 3"/>
          <p:cNvSpPr/>
          <p:nvPr/>
        </p:nvSpPr>
        <p:spPr>
          <a:xfrm>
            <a:off x="457200" y="1828800"/>
            <a:ext cx="4266720" cy="47541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720"/>
              </a:spcBef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1800" spc="-1" strike="noStrike">
              <a:latin typeface="Arial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"/>
              </a:rPr>
              <a:t>Highest level of exposure allowed by FCC regulations.</a:t>
            </a:r>
            <a:endParaRPr b="0" lang="en-US" sz="2800" spc="-1" strike="noStrike">
              <a:latin typeface="Arial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"/>
              </a:rPr>
              <a:t>Varies by frequency.</a:t>
            </a:r>
            <a:endParaRPr b="0" lang="en-US" sz="2800" spc="-1" strike="noStrike">
              <a:latin typeface="Arial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"/>
              </a:rPr>
              <a:t>Based on SAR &amp; averaged over time.</a:t>
            </a:r>
            <a:endParaRPr b="0" lang="en-US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Averaging and Duty Cycle.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Exposure to RF is averaged over specified time periods.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Body responds differently to long duration and short duration exposure.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Different “environments” are averaged over different time periods.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Controlled environment.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Uncontrolled environment.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RF Exposure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Basic Safety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1" lang="en-US" sz="3200" spc="-1" strike="noStrike">
                <a:solidFill>
                  <a:srgbClr val="ff0000"/>
                </a:solidFill>
                <a:latin typeface="Calibri"/>
              </a:rPr>
              <a:t>NEVER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assume equipment is off or circuit is de-energized.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Check with meter first.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When working on feedlines or antennas: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Turn off the transmitter.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Disconnect the feed line.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Electric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al 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Averaging and Duty Cycle.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Controlled environment.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Areas where occupants are aware of and knowledgeable about RF exposure.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Exposure averaged over 6-minute period.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Higher MPE limits.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RF Exposure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Averaging and Duty Cycle.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Uncontrolled environment.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Areas accessible to persons unaware of RF exposure.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Exposure averaged over 30-minute period.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Lower MPE limits.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RF Exposure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Averaging and Duty Cycle.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Operating Duty cycle.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Ratio of transmitter on time to total time during the exposure.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Less talk time &amp; more listen time allows higher power densities.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RF Exposure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Averaging and Duty Cycle.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Emission Duty cycle.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Transmitter may not be at full output power all of the time depending on mode.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Typical duty cycles: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SSB (unprocessed) = 20% to 25%.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SSB (processed) = 40%.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CW = 40%.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FM &amp; Digital = 100%.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RF Exposure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Estimating Exposure &amp; Station Evaluation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amateur stations must evaluate RF exposure potential.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Mobile &amp; portable stations are exempt.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Fixed stations are exempt if transmitter output power is below specified limits.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Limits vary by frequency.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Only have to evaluate transmitters that exceed the specified power output limits.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RF Exposure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extShape 1"/>
          <p:cNvSpPr txBox="1"/>
          <p:nvPr/>
        </p:nvSpPr>
        <p:spPr>
          <a:xfrm>
            <a:off x="457200" y="1828800"/>
            <a:ext cx="85341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Estimating Exposure &amp; Station Evaluation.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Power thresholds for RF Exposure Evaluation.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27" name="Table 2"/>
          <p:cNvGraphicFramePr/>
          <p:nvPr/>
        </p:nvGraphicFramePr>
        <p:xfrm>
          <a:off x="1371600" y="3200400"/>
          <a:ext cx="2971440" cy="2966400"/>
        </p:xfrm>
        <a:graphic>
          <a:graphicData uri="http://schemas.openxmlformats.org/drawingml/2006/table">
            <a:tbl>
              <a:tblPr/>
              <a:tblGrid>
                <a:gridCol w="1981080"/>
                <a:gridCol w="990360"/>
              </a:tblGrid>
              <a:tr h="370800">
                <a:tc gridSpan="2"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HF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160m, 80m, 40m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500W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30m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425W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20m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225W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17m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125W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15m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100W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12m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75W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10m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50W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</a:tbl>
          </a:graphicData>
        </a:graphic>
      </p:graphicFrame>
      <p:sp>
        <p:nvSpPr>
          <p:cNvPr id="228" name="TextShape 3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RF Exposure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29" name="Table 4"/>
          <p:cNvGraphicFramePr/>
          <p:nvPr/>
        </p:nvGraphicFramePr>
        <p:xfrm>
          <a:off x="5029200" y="3200400"/>
          <a:ext cx="3047760" cy="2966400"/>
        </p:xfrm>
        <a:graphic>
          <a:graphicData uri="http://schemas.openxmlformats.org/drawingml/2006/table">
            <a:tbl>
              <a:tblPr/>
              <a:tblGrid>
                <a:gridCol w="1371600"/>
                <a:gridCol w="1676160"/>
              </a:tblGrid>
              <a:tr h="370800">
                <a:tc gridSpan="2"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VHF/UHF/Microwave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6m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50W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2m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50W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1.25m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50W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70cm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70W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33cm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150W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23cm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200W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13cm &amp; up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250W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Estimating Exposure and Station Evaluation.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Methods of Evaluating RF Exposure.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Calibrated field strength meter.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RF Exposure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Estimating Exposure and Station Evaluation.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Methods of Evaluating RF Exposure.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Calculate using formulas.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Use charts based on formulas.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Use software based on formulas.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RF Exposure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Estimating Exposure and Station Evaluation.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Methods of Evaluating RF Exposure.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Calculate using formulas.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Need to know: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Transmitter output power.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Feedline loss.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Antenna gain.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Antenna height above ground.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Frequency.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RF Exposure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Exposure Safety Measures.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Locate antennas where people cannot get near them.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Mount antennas as high as possible.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Don’t point antennas at occupied locations.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Use extra care with high-gain antennas used for VHF/UHF/microwave frequencies.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Long Yagi antennas.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Microwave dish antennas.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RF Exposure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Basic Safety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When working inside equipment: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Insulate or otherwise secure all loose wires.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Use bleeder resistor or grounding stick to make certain capacitors are discharged.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Electric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al 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0" name="Picture 2" descr="C:\Documents and Settings\Ray\My Documents\My Pictures\Groundstick_f.jpg"/>
          <p:cNvPicPr/>
          <p:nvPr/>
        </p:nvPicPr>
        <p:blipFill>
          <a:blip r:embed="rId1"/>
          <a:stretch/>
        </p:blipFill>
        <p:spPr>
          <a:xfrm>
            <a:off x="2468520" y="4664160"/>
            <a:ext cx="4619160" cy="20109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Exposure Safety Measures.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Carefully evaluate exposure from “stealth” antennas.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Locate VHF/UHF mobile antennas on roof of vehicle or on trunk lid.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Use external microphone with handheld radios.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RF Exposure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TextShape 1"/>
          <p:cNvSpPr txBox="1"/>
          <p:nvPr/>
        </p:nvSpPr>
        <p:spPr>
          <a:xfrm>
            <a:off x="457200" y="1828800"/>
            <a:ext cx="83055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Exposure Safety Measures.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Use a dummy load when testing transmitter.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Reduce power of your transmissions.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§97.313(a) An amateur station must use the minimum transmitter power necessary to carry out the desired communications.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Reduce duty cycle of your transmissions.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Listen more, talk less.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RF Exposure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G0A01 -- What is one way that RF energy can affect human body tissue?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heats body tissue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causes radiation poisoning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causes the blood count to reach a dangerously low level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cools body tissue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4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2" dur="indefinite" restart="never" nodeType="tmRoot">
          <p:childTnLst>
            <p:seq>
              <p:cTn id="93" dur="indefinite" nodeType="mainSeq">
                <p:childTnLst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98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G0A02 -- Which of the following properties is important in estimating whether an RF signal exceeds the maximum permissible exposure (MPE)?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Its duty cycle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Its frequency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Its power density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7" name="CustomShape 3"/>
          <p:cNvSpPr/>
          <p:nvPr/>
        </p:nvSpPr>
        <p:spPr>
          <a:xfrm>
            <a:off x="0" y="3962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9" dur="indefinite" restart="never" nodeType="tmRoot">
          <p:childTnLst>
            <p:seq>
              <p:cTn id="100" dur="indefinite" nodeType="mainSeq">
                <p:childTnLst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05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G0A03 -- How can you determine that your station complies with FCC RF exposure regulations?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By calculation based on FCC OET Bulletin 65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By calculation based on computer modeling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By measurement of field strength using calibrated equipment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0" name="CustomShape 3"/>
          <p:cNvSpPr/>
          <p:nvPr/>
        </p:nvSpPr>
        <p:spPr>
          <a:xfrm>
            <a:off x="0" y="4495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6" dur="indefinite" restart="never" nodeType="tmRoot">
          <p:childTnLst>
            <p:seq>
              <p:cTn id="107" dur="indefinite" nodeType="mainSeq">
                <p:childTnLst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1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G0A04 -- What does "time averaging" mean in reference to RF radiation exposure?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average amount of power developed by the transmitter over a specific 24 hour period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average time it takes RF radiation to have any long-term effect on the body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total time of the exposure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total RF exposure averaged over a certain time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3" name="CustomShape 3"/>
          <p:cNvSpPr/>
          <p:nvPr/>
        </p:nvSpPr>
        <p:spPr>
          <a:xfrm>
            <a:off x="0" y="49528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3" dur="indefinite" restart="never" nodeType="tmRoot">
          <p:childTnLst>
            <p:seq>
              <p:cTn id="114" dur="indefinite" nodeType="mainSeq">
                <p:childTnLst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19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G0A05 -- What must you do if an evaluation of your station shows RF energy radiated from your station exceeds permissible limits?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Take action to prevent human exposure to the excessive RF fields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File an Environmental Impact Statement (EIS-97) with the FCC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Secure written permission from your neighbors to operate above the controlled MPE limits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6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0" dur="indefinite" restart="never" nodeType="tmRoot">
          <p:childTnLst>
            <p:seq>
              <p:cTn id="121" dur="indefinite" nodeType="mainSeq">
                <p:childTnLst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26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G0A06 -- What precaution should be taken when installing a ground-mounted antenna?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should not be installed higher than you can reach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should not be installed in a wet area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should limited to 10 feet in height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should be installed such that it is protected against unauthorized access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9" name="CustomShape 3"/>
          <p:cNvSpPr/>
          <p:nvPr/>
        </p:nvSpPr>
        <p:spPr>
          <a:xfrm>
            <a:off x="0" y="4495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7" dur="indefinite" restart="never" nodeType="tmRoot">
          <p:childTnLst>
            <p:seq>
              <p:cTn id="128" dur="indefinite" nodeType="mainSeq">
                <p:childTnLst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3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G0A07 -- What effect does transmitter duty cycle have when evaluating RF exposure?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lower transmitter duty cycle permits greater short-term exposure levels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higher transmitter duty cycle permits greater short-term exposure levels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Low duty cycle transmitters are exempt from RF exposure evaluation requirements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High duty cycle transmitters are exempt from RF exposure requirements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2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4" dur="indefinite" restart="never" nodeType="tmRoot">
          <p:childTnLst>
            <p:seq>
              <p:cTn id="135" dur="indefinite" nodeType="mainSeq">
                <p:childTnLst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40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TextShape 1"/>
          <p:cNvSpPr txBox="1"/>
          <p:nvPr/>
        </p:nvSpPr>
        <p:spPr>
          <a:xfrm>
            <a:off x="1828800" y="182520"/>
            <a:ext cx="6857640" cy="202680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G0A08 -- Which of the following steps must an amateur operator take to ensure compliance with RF safety regulations when transmitter power exceeds levels specified in FCC Part 97.13?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TextShape 2"/>
          <p:cNvSpPr txBox="1"/>
          <p:nvPr/>
        </p:nvSpPr>
        <p:spPr>
          <a:xfrm>
            <a:off x="457200" y="228600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Post a copy of FCC Part 97.13 in the station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Post a copy of OET Bulletin 65 in the station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Perform a routine RF exposure evaluation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5" name="CustomShape 3"/>
          <p:cNvSpPr/>
          <p:nvPr/>
        </p:nvSpPr>
        <p:spPr>
          <a:xfrm>
            <a:off x="0" y="36576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1" dur="indefinite" restart="never" nodeType="tmRoot">
          <p:childTnLst>
            <p:seq>
              <p:cTn id="142" dur="indefinite" nodeType="mainSeq">
                <p:childTnLst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47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Soldering and Lead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Standard solder is a mixture of tin &amp; lead.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Heat of soldering is NOT enough to generate significant quanties of lead vapor.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Vapors are from rosin.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Main danger is from ingestion by not washing hands after handling solder.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Electric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al 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G0A09 -- What type of instrument can be used to accurately measure an RF field?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receiver with an S meter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calibrated field-strength meter with a calibrated antenna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An SWR meter with a peak-reading function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 oscilloscope with a high-stability crystal marker generator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8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8" dur="indefinite" restart="never" nodeType="tmRoot">
          <p:childTnLst>
            <p:seq>
              <p:cTn id="149" dur="indefinite" nodeType="mainSeq">
                <p:childTnLst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54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TextShape 1"/>
          <p:cNvSpPr txBox="1"/>
          <p:nvPr/>
        </p:nvSpPr>
        <p:spPr>
          <a:xfrm>
            <a:off x="1828800" y="182520"/>
            <a:ext cx="6857640" cy="21794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G0A10 -- What is one thing that can be done if evaluation shows that a neighbor might receive more than the allowable limit of RF exposure from the main lobe of a directional antenna?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TextShape 2"/>
          <p:cNvSpPr txBox="1"/>
          <p:nvPr/>
        </p:nvSpPr>
        <p:spPr>
          <a:xfrm>
            <a:off x="457200" y="228600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Change to a non-polarized antenna with higher gain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Post a warning sign that is clearly visible to the neighbor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Use an antenna with a higher front-to-back ratio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Take precautions to ensure that the antenna cannot be pointed in their direction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1" name="CustomShape 3"/>
          <p:cNvSpPr/>
          <p:nvPr/>
        </p:nvSpPr>
        <p:spPr>
          <a:xfrm>
            <a:off x="0" y="57150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5" dur="indefinite" restart="never" nodeType="tmRoot">
          <p:childTnLst>
            <p:seq>
              <p:cTn id="156" dur="indefinite" nodeType="mainSeq">
                <p:childTnLst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6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G0A11 -- What precaution should you take if you install an indoor transmitting antenna?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Locate the antenna close to your operating position to minimize feed-line radiation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Position the antenna along the edge of a wall to reduce parasitic radiation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Make sure that MPE limits are not exceeded in occupied areas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Make sure the antenna is properly shielded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4" name="CustomShape 3"/>
          <p:cNvSpPr/>
          <p:nvPr/>
        </p:nvSpPr>
        <p:spPr>
          <a:xfrm>
            <a:off x="0" y="43434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62" dur="indefinite" restart="never" nodeType="tmRoot">
          <p:childTnLst>
            <p:seq>
              <p:cTn id="163" dur="indefinite" nodeType="mainSeq">
                <p:childTnLst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68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Installing Antennas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1" lang="en-US" sz="3200" spc="-1" strike="noStrike">
                <a:solidFill>
                  <a:srgbClr val="ff0000"/>
                </a:solidFill>
                <a:latin typeface="Calibri"/>
              </a:rPr>
              <a:t>Place antennas well clear of power lines!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At least 150% of height of antenna system from nearest power line.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40 ft tower or mast with 10-ft antenna should be at least 75 feet from power lines.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If using sling-shot or bow &amp; arrow to shoot support line into tree, make certain flight path beyond tree is clear of power lines.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6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Outdoor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Installing Antennas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1" lang="en-US" sz="3200" spc="-1" strike="noStrike">
                <a:solidFill>
                  <a:srgbClr val="ff0000"/>
                </a:solidFill>
                <a:latin typeface="Calibri"/>
              </a:rPr>
              <a:t>Place antennas well clear of power lines!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b="1" lang="en-US" sz="2800" spc="-1" strike="noStrike">
                <a:solidFill>
                  <a:srgbClr val="ff0000"/>
                </a:solidFill>
                <a:latin typeface="Calibri"/>
              </a:rPr>
              <a:t>NEVER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run feedlines over or under power lines, including service drops.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8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Outdoor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Installing Antennas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Make certain people cannot come in contact with antenna after installation.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Put fence around ground-mounted antennas.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Follow manufacturer’s instructions during installation.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Outdoor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TextShape 1"/>
          <p:cNvSpPr txBox="1"/>
          <p:nvPr/>
        </p:nvSpPr>
        <p:spPr>
          <a:xfrm>
            <a:off x="457200" y="1905120"/>
            <a:ext cx="8305560" cy="46778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Towers, Masts, &amp; Hardware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Pipe masts.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Up to 20-30 feet.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Bracketed to side of building.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Push-up masts.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Up to 50 feet.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Must be guyed.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2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Outdoor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83" name="Picture 6" descr=""/>
          <p:cNvPicPr/>
          <p:nvPr/>
        </p:nvPicPr>
        <p:blipFill>
          <a:blip r:embed="rId1"/>
          <a:stretch/>
        </p:blipFill>
        <p:spPr>
          <a:xfrm>
            <a:off x="7238880" y="2133720"/>
            <a:ext cx="1380600" cy="43844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extShape 1"/>
          <p:cNvSpPr txBox="1"/>
          <p:nvPr/>
        </p:nvSpPr>
        <p:spPr>
          <a:xfrm>
            <a:off x="457200" y="1905120"/>
            <a:ext cx="8305560" cy="46778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Towers, Masts, &amp; Hardware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Fixed towers.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8-ft or 10-ft sections.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Up to 200 feet or more.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Normally must be guyed.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Outdoor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86" name="Picture 2" descr="C:\Documents and Settings\Ray\My Documents\My Pictures\G20.gif"/>
          <p:cNvPicPr/>
          <p:nvPr/>
        </p:nvPicPr>
        <p:blipFill>
          <a:blip r:embed="rId1"/>
          <a:stretch/>
        </p:blipFill>
        <p:spPr>
          <a:xfrm>
            <a:off x="5851440" y="2835360"/>
            <a:ext cx="2858760" cy="36572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TextShape 1"/>
          <p:cNvSpPr txBox="1"/>
          <p:nvPr/>
        </p:nvSpPr>
        <p:spPr>
          <a:xfrm>
            <a:off x="457200" y="1905120"/>
            <a:ext cx="6248160" cy="46778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Towers, Masts, &amp; Hardware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Telescoping towers.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Up to 120 feet or more.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Normally self-supporting, but may be guyed.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8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Outdoor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89" name="Picture 3" descr=""/>
          <p:cNvPicPr/>
          <p:nvPr/>
        </p:nvPicPr>
        <p:blipFill>
          <a:blip r:embed="rId1"/>
          <a:stretch/>
        </p:blipFill>
        <p:spPr>
          <a:xfrm>
            <a:off x="6950160" y="1920960"/>
            <a:ext cx="1909440" cy="4754160"/>
          </a:xfrm>
          <a:prstGeom prst="rect">
            <a:avLst/>
          </a:prstGeom>
          <a:ln w="9360">
            <a:noFill/>
          </a:ln>
        </p:spPr>
      </p:pic>
      <p:pic>
        <p:nvPicPr>
          <p:cNvPr id="290" name="Picture 4" descr="C:\Documents and Settings\Ray\My Documents\My Pictures\teltower.gif"/>
          <p:cNvPicPr/>
          <p:nvPr/>
        </p:nvPicPr>
        <p:blipFill>
          <a:blip r:embed="rId2"/>
          <a:stretch/>
        </p:blipFill>
        <p:spPr>
          <a:xfrm>
            <a:off x="4754520" y="4297320"/>
            <a:ext cx="2023560" cy="237780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TextShape 1"/>
          <p:cNvSpPr txBox="1"/>
          <p:nvPr/>
        </p:nvSpPr>
        <p:spPr>
          <a:xfrm>
            <a:off x="457200" y="1905120"/>
            <a:ext cx="8305560" cy="46778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Towers, Masts, &amp; Hardware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Fold-over towers.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Fixed tower with special mounting base 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2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Outdoor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93" name="Picture 3" descr=""/>
          <p:cNvPicPr/>
          <p:nvPr/>
        </p:nvPicPr>
        <p:blipFill>
          <a:blip r:embed="rId1"/>
          <a:stretch/>
        </p:blipFill>
        <p:spPr>
          <a:xfrm>
            <a:off x="2560680" y="3657600"/>
            <a:ext cx="3809520" cy="29253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Soldering and Lead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The European Union adopted the Reduction of Hazardous Substances (RoHS) Directive in 2003.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Banned the use of lead containing solder in any electrical or electronic product manufactured or sold in the European Union effective July 1, 2006.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Manufacturers world-wide have switched to lead-free solder.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Printed circuit boards originally manufactured with lead-free solder should not be repaired with standard solder.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Electric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al 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TextShape 1"/>
          <p:cNvSpPr txBox="1"/>
          <p:nvPr/>
        </p:nvSpPr>
        <p:spPr>
          <a:xfrm>
            <a:off x="457200" y="1905120"/>
            <a:ext cx="8305560" cy="46778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Towers, Masts, &amp; Hardware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Hardware.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Stainless steel.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Anti-seize compound.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Galvanized.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Outdoor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extShape 1"/>
          <p:cNvSpPr txBox="1"/>
          <p:nvPr/>
        </p:nvSpPr>
        <p:spPr>
          <a:xfrm>
            <a:off x="457200" y="1905120"/>
            <a:ext cx="8305560" cy="46778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Towers, Masts, &amp; Hardware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Hardware.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Coaxial cable should have UV-resistant jacket.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If burying coaxial cable, use conduit or PVC pipe.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Coaxial cable designed for direct bury.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Outdoor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TextShape 1"/>
          <p:cNvSpPr txBox="1"/>
          <p:nvPr/>
        </p:nvSpPr>
        <p:spPr>
          <a:xfrm>
            <a:off x="457200" y="1905120"/>
            <a:ext cx="8305560" cy="46778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Towers, Masts, &amp; Hardware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Hardware.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Ropes should be UV-resistant.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Black.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Dacron.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Polyester.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Nylon.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Polypropylene. </a:t>
            </a:r>
            <a:r>
              <a:rPr b="1" lang="en-US" sz="2400" spc="-1" strike="noStrike">
                <a:solidFill>
                  <a:srgbClr val="ff0000"/>
                </a:solidFill>
                <a:latin typeface="Calibri"/>
              </a:rPr>
              <a:t>(Yuck!)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Outdoor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00" name="Picture 2" descr="C:\Documents and Settings\Ray\My Documents\My Pictures\600-black-dacron-double-braided-antenna-mast-guy-rope_320297995810.jpg"/>
          <p:cNvPicPr/>
          <p:nvPr/>
        </p:nvPicPr>
        <p:blipFill>
          <a:blip r:embed="rId1"/>
          <a:stretch/>
        </p:blipFill>
        <p:spPr>
          <a:xfrm>
            <a:off x="6583320" y="3749760"/>
            <a:ext cx="2061720" cy="27428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TextShape 1"/>
          <p:cNvSpPr txBox="1"/>
          <p:nvPr/>
        </p:nvSpPr>
        <p:spPr>
          <a:xfrm>
            <a:off x="457200" y="1828800"/>
            <a:ext cx="85039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Performing Antenna &amp; Tower Maintenance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Wear appropriate safety gear.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2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Outdoor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03" name="Picture 5" descr="C:\Documents and Settings\Ray\My Documents\My Pictures\21_02.jpg"/>
          <p:cNvPicPr/>
          <p:nvPr/>
        </p:nvPicPr>
        <p:blipFill>
          <a:blip r:embed="rId1"/>
          <a:stretch/>
        </p:blipFill>
        <p:spPr>
          <a:xfrm>
            <a:off x="2286000" y="3108240"/>
            <a:ext cx="4863600" cy="34747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TextShape 1"/>
          <p:cNvSpPr txBox="1"/>
          <p:nvPr/>
        </p:nvSpPr>
        <p:spPr>
          <a:xfrm>
            <a:off x="457200" y="1828800"/>
            <a:ext cx="85039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Performing Antenna &amp; Tower Maintenance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Wear appropriate safety gear.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Climbing harness.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Safety helmet.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Boots or work shoes.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Safety goggles.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Gloves.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Don’t forget the sunscreen!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Outdoor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06" name="Picture 6" descr="C:\Documents and Settings\Ray\My Documents\My Pictures\2005.gif"/>
          <p:cNvPicPr/>
          <p:nvPr/>
        </p:nvPicPr>
        <p:blipFill>
          <a:blip r:embed="rId1"/>
          <a:stretch/>
        </p:blipFill>
        <p:spPr>
          <a:xfrm>
            <a:off x="6400800" y="3048120"/>
            <a:ext cx="2391840" cy="34747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TextShape 1"/>
          <p:cNvSpPr txBox="1"/>
          <p:nvPr/>
        </p:nvSpPr>
        <p:spPr>
          <a:xfrm>
            <a:off x="457200" y="1828800"/>
            <a:ext cx="85039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Performing Antenna &amp; Tower Maintenance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Wear appropriate safety gear.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Not just climber.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Ground crew also.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Especially safety helmet.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8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Outdoor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TextShape 1"/>
          <p:cNvSpPr txBox="1"/>
          <p:nvPr/>
        </p:nvSpPr>
        <p:spPr>
          <a:xfrm>
            <a:off x="457200" y="1828800"/>
            <a:ext cx="85039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Performing Antenna &amp; Tower Maintenance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Handheld amateur or FRS radios for communications between climbers &amp; ground crew.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Outdoor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TextShape 1"/>
          <p:cNvSpPr txBox="1"/>
          <p:nvPr/>
        </p:nvSpPr>
        <p:spPr>
          <a:xfrm>
            <a:off x="457200" y="1828800"/>
            <a:ext cx="85039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Performing Antenna &amp; Tower Maintenance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Before climbing: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Inspect all guy wires &amp; hardware.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Crank-up towers all the way down.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Double check climbing gear -- belts, lanyards, &amp; fasteners.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Inspect all ropes &amp; pulleys.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2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Outdoor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TextShape 1"/>
          <p:cNvSpPr txBox="1"/>
          <p:nvPr/>
        </p:nvSpPr>
        <p:spPr>
          <a:xfrm>
            <a:off x="457200" y="1828800"/>
            <a:ext cx="85039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Performing Antenna &amp; Tower Maintenance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Before climbing: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Remove power from all circuits feeding the tower.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Lock-out / tag-out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Disconnect transmitters &amp; feedlines.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4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Outdoor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TextShape 1"/>
          <p:cNvSpPr txBox="1"/>
          <p:nvPr/>
        </p:nvSpPr>
        <p:spPr>
          <a:xfrm>
            <a:off x="457200" y="1828800"/>
            <a:ext cx="85039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Performing Antenna &amp; Tower Maintenance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While climbing: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b="1" lang="en-US" sz="2800" spc="-1" strike="noStrike">
                <a:solidFill>
                  <a:srgbClr val="ff0000"/>
                </a:solidFill>
                <a:latin typeface="Calibri"/>
              </a:rPr>
              <a:t>SLOW DOWN!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– Speed kills.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Carabiners completely closed.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Latch hooks with opening away from tower.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b="1" lang="en-US" sz="2800" spc="-1" strike="noStrike">
                <a:solidFill>
                  <a:srgbClr val="ff0000"/>
                </a:solidFill>
                <a:latin typeface="Calibri"/>
              </a:rPr>
              <a:t>ALWAYS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use safety lanyard or redundant lanyards.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6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Outdoor 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Electrical Shock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Electric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al 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Safety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7" name="Picture 2" descr="C:\Documents and Settings\Ray\My Documents\My Pictures\206ecm18fig1.gif"/>
          <p:cNvPicPr/>
          <p:nvPr/>
        </p:nvPicPr>
        <p:blipFill>
          <a:blip r:embed="rId1"/>
          <a:stretch/>
        </p:blipFill>
        <p:spPr>
          <a:xfrm>
            <a:off x="2286000" y="2468520"/>
            <a:ext cx="4914720" cy="41144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G0A12 -- What precaution should you take whenever you make adjustments or repairs to an antenna?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8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Ensure that you and the antenna structure are grounded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Turn off the transmitter and disconnect the feed line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Wear a radiation badge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9" name="CustomShape 3"/>
          <p:cNvSpPr/>
          <p:nvPr/>
        </p:nvSpPr>
        <p:spPr>
          <a:xfrm>
            <a:off x="0" y="32767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69" dur="indefinite" restart="never" nodeType="tmRoot">
          <p:childTnLst>
            <p:seq>
              <p:cTn id="170" dur="indefinite" nodeType="mainSeq">
                <p:childTnLst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75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G0B07 -- Which of these choices should be observed when climbing a tower using a safety belt or harness?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1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Never lean back and rely on the belt alone to support your weight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Confirm that the belt is rated for the weight of the climber and that it is within its allowable service life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Ensure that all heavy tools are securely fastened to the belt D-ring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2" name="CustomShape 3"/>
          <p:cNvSpPr/>
          <p:nvPr/>
        </p:nvSpPr>
        <p:spPr>
          <a:xfrm>
            <a:off x="0" y="32767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6" dur="indefinite" restart="never" nodeType="tmRoot">
          <p:childTnLst>
            <p:seq>
              <p:cTn id="177" dur="indefinite" nodeType="mainSeq">
                <p:childTnLst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82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G0B08 -- What should be done by any person preparing to climb a tower that supports electrically powered devices?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4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Notify the electric company that a person will be working on the tower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Make sure all circuits that supply power to the tower are locked out and tagged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Unground the base of the tower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5" name="CustomShape 3"/>
          <p:cNvSpPr/>
          <p:nvPr/>
        </p:nvSpPr>
        <p:spPr>
          <a:xfrm>
            <a:off x="0" y="32767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83" dur="indefinite" restart="never" nodeType="tmRoot">
          <p:childTnLst>
            <p:seq>
              <p:cTn id="184" dur="indefinite" nodeType="mainSeq">
                <p:childTnLst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89" dur="5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CustomShape 1"/>
          <p:cNvSpPr/>
          <p:nvPr/>
        </p:nvSpPr>
        <p:spPr>
          <a:xfrm>
            <a:off x="0" y="3733920"/>
            <a:ext cx="9143640" cy="159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Application>LibreOffice/6.4.2.2$Linux_X86_64 LibreOffice_project/40$Build-2</Application>
  <Words>20936</Words>
  <Paragraphs>855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2018-03-02T14:34:36Z</dcterms:created>
  <dc:creator>Ray</dc:creator>
  <dc:description/>
  <dc:language>en-US</dc:language>
  <cp:lastModifiedBy/>
  <dcterms:modified xsi:type="dcterms:W3CDTF">2020-03-23T20:03:47Z</dcterms:modified>
  <cp:revision>561</cp:revision>
  <dc:subject/>
  <dc:title>Slide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KSOProductBuildVer">
    <vt:lpwstr>1033-10.1.0.5707</vt:lpwstr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On-screen Show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95</vt:i4>
  </property>
</Properties>
</file>