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22.png" ContentType="image/png"/>
  <Override PartName="/ppt/media/image7.png" ContentType="image/png"/>
  <Override PartName="/ppt/media/image17.jpeg" ContentType="image/jpeg"/>
  <Override PartName="/ppt/media/image2.jpeg" ContentType="image/jpeg"/>
  <Override PartName="/ppt/media/image16.jpeg" ContentType="image/jpeg"/>
  <Override PartName="/ppt/media/image5.jpeg" ContentType="image/jpeg"/>
  <Override PartName="/ppt/media/image23.jpeg" ContentType="image/jpeg"/>
  <Override PartName="/ppt/media/image1.png" ContentType="image/png"/>
  <Override PartName="/ppt/media/image18.jpeg" ContentType="image/jpeg"/>
  <Override PartName="/ppt/media/image11.png" ContentType="image/png"/>
  <Override PartName="/ppt/media/image26.jpeg" ContentType="image/jpeg"/>
  <Override PartName="/ppt/media/image10.png" ContentType="image/png"/>
  <Override PartName="/ppt/media/image9.png" ContentType="image/png"/>
  <Override PartName="/ppt/media/image27.jpeg" ContentType="image/jpeg"/>
  <Override PartName="/ppt/media/image8.png" ContentType="image/png"/>
  <Override PartName="/ppt/media/image25.png" ContentType="image/png"/>
  <Override PartName="/ppt/media/image24.jpeg" ContentType="image/jpeg"/>
  <Override PartName="/ppt/media/image19.jpeg" ContentType="image/jpeg"/>
  <Override PartName="/ppt/media/image4.jpeg" ContentType="image/jpeg"/>
  <Override PartName="/ppt/media/image3.png" ContentType="image/png"/>
  <Override PartName="/ppt/media/image12.png" ContentType="image/png"/>
  <Override PartName="/ppt/media/image28.jpeg" ContentType="image/jpeg"/>
  <Override PartName="/ppt/media/image13.png" ContentType="image/png"/>
  <Override PartName="/ppt/media/image21.png" ContentType="image/png"/>
  <Override PartName="/ppt/media/image6.png" ContentType="image/png"/>
  <Override PartName="/ppt/media/image14.jpeg" ContentType="image/jpeg"/>
  <Override PartName="/ppt/media/image20.png" ContentType="image/png"/>
  <Override PartName="/ppt/media/image15.jpeg" ContentType="image/jpeg"/>
  <Override PartName="/ppt/notesSlides/_rels/notesSlide13.xml.rels" ContentType="application/vnd.openxmlformats-package.relationships+xml"/>
  <Override PartName="/ppt/notesSlides/_rels/notesSlide90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97.xml" ContentType="application/vnd.openxmlformats-officedocument.presentationml.slide+xml"/>
  <Override PartName="/ppt/slides/slide132.xml" ContentType="application/vnd.openxmlformats-officedocument.presentationml.slide+xml"/>
  <Override PartName="/ppt/slides/slide96.xml" ContentType="application/vnd.openxmlformats-officedocument.presentationml.slide+xml"/>
  <Override PartName="/ppt/slides/slide131.xml" ContentType="application/vnd.openxmlformats-officedocument.presentationml.slide+xml"/>
  <Override PartName="/ppt/slides/slide95.xml" ContentType="application/vnd.openxmlformats-officedocument.presentationml.slide+xml"/>
  <Override PartName="/ppt/slides/slide130.xml" ContentType="application/vnd.openxmlformats-officedocument.presentationml.slide+xml"/>
  <Override PartName="/ppt/slides/slide88.xml" ContentType="application/vnd.openxmlformats-officedocument.presentationml.slide+xml"/>
  <Override PartName="/ppt/slides/slide123.xml" ContentType="application/vnd.openxmlformats-officedocument.presentationml.slide+xml"/>
  <Override PartName="/ppt/slides/slide87.xml" ContentType="application/vnd.openxmlformats-officedocument.presentationml.slide+xml"/>
  <Override PartName="/ppt/slides/slide122.xml" ContentType="application/vnd.openxmlformats-officedocument.presentationml.slide+xml"/>
  <Override PartName="/ppt/slides/slide86.xml" ContentType="application/vnd.openxmlformats-officedocument.presentationml.slide+xml"/>
  <Override PartName="/ppt/slides/slide121.xml" ContentType="application/vnd.openxmlformats-officedocument.presentationml.slide+xml"/>
  <Override PartName="/ppt/slides/slide85.xml" ContentType="application/vnd.openxmlformats-officedocument.presentationml.slide+xml"/>
  <Override PartName="/ppt/slides/slide120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113.xml" ContentType="application/vnd.openxmlformats-officedocument.presentationml.slide+xml"/>
  <Override PartName="/ppt/slides/slide77.xml" ContentType="application/vnd.openxmlformats-officedocument.presentationml.slide+xml"/>
  <Override PartName="/ppt/slides/slide112.xml" ContentType="application/vnd.openxmlformats-officedocument.presentationml.slide+xml"/>
  <Override PartName="/ppt/slides/slide76.xml" ContentType="application/vnd.openxmlformats-officedocument.presentationml.slide+xml"/>
  <Override PartName="/ppt/slides/slide111.xml" ContentType="application/vnd.openxmlformats-officedocument.presentationml.slide+xml"/>
  <Override PartName="/ppt/slides/slide75.xml" ContentType="application/vnd.openxmlformats-officedocument.presentationml.slide+xml"/>
  <Override PartName="/ppt/slides/slide110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169.xml" ContentType="application/vnd.openxmlformats-officedocument.presentationml.slide+xml"/>
  <Override PartName="/ppt/slides/slide68.xml" ContentType="application/vnd.openxmlformats-officedocument.presentationml.slide+xml"/>
  <Override PartName="/ppt/slides/slide103.xml" ContentType="application/vnd.openxmlformats-officedocument.presentationml.slide+xml"/>
  <Override PartName="/ppt/slides/slide67.xml" ContentType="application/vnd.openxmlformats-officedocument.presentationml.slide+xml"/>
  <Override PartName="/ppt/slides/slide102.xml" ContentType="application/vnd.openxmlformats-officedocument.presentationml.slide+xml"/>
  <Override PartName="/ppt/slides/slide66.xml" ContentType="application/vnd.openxmlformats-officedocument.presentationml.slide+xml"/>
  <Override PartName="/ppt/slides/slide101.xml" ContentType="application/vnd.openxmlformats-officedocument.presentationml.slide+xml"/>
  <Override PartName="/ppt/slides/slide65.xml" ContentType="application/vnd.openxmlformats-officedocument.presentationml.slide+xml"/>
  <Override PartName="/ppt/slides/slide100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159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94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4.xml" ContentType="application/vnd.openxmlformats-officedocument.presentationml.slide+xml"/>
  <Override PartName="/ppt/slides/slide106.xml" ContentType="application/vnd.openxmlformats-officedocument.presentationml.slide+xml"/>
  <Override PartName="/ppt/slides/slide39.xml" ContentType="application/vnd.openxmlformats-officedocument.presentationml.slide+xml"/>
  <Override PartName="/ppt/slides/slide116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07.xml" ContentType="application/vnd.openxmlformats-officedocument.presentationml.slide+xml"/>
  <Override PartName="/ppt/slides/slide140.xml" ContentType="application/vnd.openxmlformats-officedocument.presentationml.slide+xml"/>
  <Override PartName="/ppt/slides/slide108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21.xml" ContentType="application/vnd.openxmlformats-officedocument.presentationml.slide+xml"/>
  <Override PartName="/ppt/slides/slide148.xml" ContentType="application/vnd.openxmlformats-officedocument.presentationml.slide+xml"/>
  <Override PartName="/ppt/slides/slide22.xml" ContentType="application/vnd.openxmlformats-officedocument.presentationml.slide+xml"/>
  <Override PartName="/ppt/slides/slide163.xml" ContentType="application/vnd.openxmlformats-officedocument.presentationml.slide+xml"/>
  <Override PartName="/ppt/slides/slide167.xml" ContentType="application/vnd.openxmlformats-officedocument.presentationml.slide+xml"/>
  <Override PartName="/ppt/slides/slide41.xml" ContentType="application/vnd.openxmlformats-officedocument.presentationml.slide+xml"/>
  <Override PartName="/ppt/slides/slide173.xml" ContentType="application/vnd.openxmlformats-officedocument.presentationml.slide+xml"/>
  <Override PartName="/ppt/slides/slide158.xml" ContentType="application/vnd.openxmlformats-officedocument.presentationml.slide+xml"/>
  <Override PartName="/ppt/slides/slide32.xml" ContentType="application/vnd.openxmlformats-officedocument.presentationml.slide+xml"/>
  <Override PartName="/ppt/slides/slide115.xml" ContentType="application/vnd.openxmlformats-officedocument.presentationml.slide+xml"/>
  <Override PartName="/ppt/slides/slide168.xml" ContentType="application/vnd.openxmlformats-officedocument.presentationml.slide+xml"/>
  <Override PartName="/ppt/slides/slide42.xml" ContentType="application/vnd.openxmlformats-officedocument.presentationml.slide+xml"/>
  <Override PartName="/ppt/slides/slide174.xml" ContentType="application/vnd.openxmlformats-officedocument.presentationml.slide+xml"/>
  <Override PartName="/ppt/slides/slide166.xml" ContentType="application/vnd.openxmlformats-officedocument.presentationml.slide+xml"/>
  <Override PartName="/ppt/slides/slide172.xml" ContentType="application/vnd.openxmlformats-officedocument.presentationml.slide+xml"/>
  <Override PartName="/ppt/slides/slide157.xml" ContentType="application/vnd.openxmlformats-officedocument.presentationml.slide+xml"/>
  <Override PartName="/ppt/slides/slide31.xml" ContentType="application/vnd.openxmlformats-officedocument.presentationml.slide+xml"/>
  <Override PartName="/ppt/slides/slide165.xml" ContentType="application/vnd.openxmlformats-officedocument.presentationml.slide+xml"/>
  <Override PartName="/ppt/slides/slide138.xml" ContentType="application/vnd.openxmlformats-officedocument.presentationml.slide+xml"/>
  <Override PartName="/ppt/slides/slide171.xml" ContentType="application/vnd.openxmlformats-officedocument.presentationml.slide+xml"/>
  <Override PartName="/ppt/slides/slide29.xml" ContentType="application/vnd.openxmlformats-officedocument.presentationml.slide+xml"/>
  <Override PartName="/ppt/slides/slide156.xml" ContentType="application/vnd.openxmlformats-officedocument.presentationml.slide+xml"/>
  <Override PartName="/ppt/slides/slide164.xml" ContentType="application/vnd.openxmlformats-officedocument.presentationml.slide+xml"/>
  <Override PartName="/ppt/slides/slide137.xml" ContentType="application/vnd.openxmlformats-officedocument.presentationml.slide+xml"/>
  <Override PartName="/ppt/slides/slide11.xml" ContentType="application/vnd.openxmlformats-officedocument.presentationml.slide+xml"/>
  <Override PartName="/ppt/slides/slide170.xml" ContentType="application/vnd.openxmlformats-officedocument.presentationml.slide+xml"/>
  <Override PartName="/ppt/slides/slide28.xml" ContentType="application/vnd.openxmlformats-officedocument.presentationml.slide+xml"/>
  <Override PartName="/ppt/slides/slide155.xml" ContentType="application/vnd.openxmlformats-officedocument.presentationml.slide+xml"/>
  <Override PartName="/ppt/slides/slide162.xml" ContentType="application/vnd.openxmlformats-officedocument.presentationml.slide+xml"/>
  <Override PartName="/ppt/slides/slide128.xml" ContentType="application/vnd.openxmlformats-officedocument.presentationml.slide+xml"/>
  <Override PartName="/ppt/slides/slide161.xml" ContentType="application/vnd.openxmlformats-officedocument.presentationml.slide+xml"/>
  <Override PartName="/ppt/slides/slide127.xml" ContentType="application/vnd.openxmlformats-officedocument.presentationml.slide+xml"/>
  <Override PartName="/ppt/slides/slide160.xml" ContentType="application/vnd.openxmlformats-officedocument.presentationml.slide+xml"/>
  <Override PartName="/ppt/slides/slide154.xml" ContentType="application/vnd.openxmlformats-officedocument.presentationml.slide+xml"/>
  <Override PartName="/ppt/slides/slide153.xml" ContentType="application/vnd.openxmlformats-officedocument.presentationml.slide+xml"/>
  <Override PartName="/ppt/slides/slide152.xml" ContentType="application/vnd.openxmlformats-officedocument.presentationml.slide+xml"/>
  <Override PartName="/ppt/slides/slide118.xml" ContentType="application/vnd.openxmlformats-officedocument.presentationml.slide+xml"/>
  <Override PartName="/ppt/slides/slide151.xml" ContentType="application/vnd.openxmlformats-officedocument.presentationml.slide+xml"/>
  <Override PartName="/ppt/slides/slide117.xml" ContentType="application/vnd.openxmlformats-officedocument.presentationml.slide+xml"/>
  <Override PartName="/ppt/slides/slide150.xml" ContentType="application/vnd.openxmlformats-officedocument.presentationml.slide+xml"/>
  <Override PartName="/ppt/slides/slide105.xml" ContentType="application/vnd.openxmlformats-officedocument.presentationml.slide+xml"/>
  <Override PartName="/ppt/slides/slide38.xml" ContentType="application/vnd.openxmlformats-officedocument.presentationml.slide+xml"/>
  <Override PartName="/ppt/slides/slide99.xml" ContentType="application/vnd.openxmlformats-officedocument.presentationml.slide+xml"/>
  <Override PartName="/ppt/slides/slide134.xml" ContentType="application/vnd.openxmlformats-officedocument.presentationml.slide+xml"/>
  <Override PartName="/ppt/slides/slide98.xml" ContentType="application/vnd.openxmlformats-officedocument.presentationml.slide+xml"/>
  <Override PartName="/ppt/slides/slide133.xml" ContentType="application/vnd.openxmlformats-officedocument.presentationml.slide+xml"/>
  <Override PartName="/ppt/slides/slide47.xml" ContentType="application/vnd.openxmlformats-officedocument.presentationml.slide+xml"/>
  <Override PartName="/ppt/slides/slide79.xml" ContentType="application/vnd.openxmlformats-officedocument.presentationml.slide+xml"/>
  <Override PartName="/ppt/slides/slide114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0.xml" ContentType="application/vnd.openxmlformats-officedocument.presentationml.slide+xml"/>
  <Override PartName="/ppt/slides/slide139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0.xml" ContentType="application/vnd.openxmlformats-officedocument.presentationml.slide+xml"/>
  <Override PartName="/ppt/slides/slide129.xml" ContentType="application/vnd.openxmlformats-officedocument.presentationml.slide+xml"/>
  <Override PartName="/ppt/slides/slide89.xml" ContentType="application/vnd.openxmlformats-officedocument.presentationml.slide+xml"/>
  <Override PartName="/ppt/slides/slide124.xml" ContentType="application/vnd.openxmlformats-officedocument.presentationml.slide+xml"/>
  <Override PartName="/ppt/slides/slide9.xml" ContentType="application/vnd.openxmlformats-officedocument.presentationml.slide+xml"/>
  <Override PartName="/ppt/slides/slide57.xml" ContentType="application/vnd.openxmlformats-officedocument.presentationml.slide+xml"/>
  <Override PartName="/ppt/slides/slide7.xml" ContentType="application/vnd.openxmlformats-officedocument.presentationml.slide+xml"/>
  <Override PartName="/ppt/slides/slide55.xml" ContentType="application/vnd.openxmlformats-officedocument.presentationml.slide+xml"/>
  <Override PartName="/ppt/slides/_rels/slide8.xml.rels" ContentType="application/vnd.openxmlformats-package.relationships+xml"/>
  <Override PartName="/ppt/slides/_rels/slide118.xml.rels" ContentType="application/vnd.openxmlformats-package.relationships+xml"/>
  <Override PartName="/ppt/slides/_rels/slide65.xml.rels" ContentType="application/vnd.openxmlformats-package.relationships+xml"/>
  <Override PartName="/ppt/slides/_rels/slide50.xml.rels" ContentType="application/vnd.openxmlformats-package.relationships+xml"/>
  <Override PartName="/ppt/slides/_rels/slide140.xml.rels" ContentType="application/vnd.openxmlformats-package.relationships+xml"/>
  <Override PartName="/ppt/slides/_rels/slide149.xml.rels" ContentType="application/vnd.openxmlformats-package.relationships+xml"/>
  <Override PartName="/ppt/slides/_rels/slide59.xml.rels" ContentType="application/vnd.openxmlformats-package.relationships+xml"/>
  <Override PartName="/ppt/slides/_rels/slide24.xml.rels" ContentType="application/vnd.openxmlformats-package.relationships+xml"/>
  <Override PartName="/ppt/slides/_rels/slide114.xml.rels" ContentType="application/vnd.openxmlformats-package.relationships+xml"/>
  <Override PartName="/ppt/slides/_rels/slide11.xml.rels" ContentType="application/vnd.openxmlformats-package.relationships+xml"/>
  <Override PartName="/ppt/slides/_rels/slide158.xml.rels" ContentType="application/vnd.openxmlformats-package.relationships+xml"/>
  <Override PartName="/ppt/slides/_rels/slide101.xml.rels" ContentType="application/vnd.openxmlformats-package.relationships+xml"/>
  <Override PartName="/ppt/slides/_rels/slide57.xml.rels" ContentType="application/vnd.openxmlformats-package.relationships+xml"/>
  <Override PartName="/ppt/slides/_rels/slide161.xml.rels" ContentType="application/vnd.openxmlformats-package.relationships+xml"/>
  <Override PartName="/ppt/slides/_rels/slide71.xml.rels" ContentType="application/vnd.openxmlformats-package.relationships+xml"/>
  <Override PartName="/ppt/slides/_rels/slide9.xml.rels" ContentType="application/vnd.openxmlformats-package.relationships+xml"/>
  <Override PartName="/ppt/slides/_rels/slide119.xml.rels" ContentType="application/vnd.openxmlformats-package.relationships+xml"/>
  <Override PartName="/ppt/slides/_rels/slide66.xml.rels" ContentType="application/vnd.openxmlformats-package.relationships+xml"/>
  <Override PartName="/ppt/slides/_rels/slide79.xml.rels" ContentType="application/vnd.openxmlformats-package.relationships+xml"/>
  <Override PartName="/ppt/slides/_rels/slide20.xml.rels" ContentType="application/vnd.openxmlformats-package.relationships+xml"/>
  <Override PartName="/ppt/slides/_rels/slide167.xml.rels" ContentType="application/vnd.openxmlformats-package.relationships+xml"/>
  <Override PartName="/ppt/slides/_rels/slide110.xml.rels" ContentType="application/vnd.openxmlformats-package.relationships+xml"/>
  <Override PartName="/ppt/slides/_rels/slide6.xml.rels" ContentType="application/vnd.openxmlformats-package.relationships+xml"/>
  <Override PartName="/ppt/slides/_rels/slide21.xml.rels" ContentType="application/vnd.openxmlformats-package.relationships+xml"/>
  <Override PartName="/ppt/slides/_rels/slide168.xml.rels" ContentType="application/vnd.openxmlformats-package.relationships+xml"/>
  <Override PartName="/ppt/slides/_rels/slide111.xml.rels" ContentType="application/vnd.openxmlformats-package.relationships+xml"/>
  <Override PartName="/ppt/slides/_rels/slide7.xml.rels" ContentType="application/vnd.openxmlformats-package.relationships+xml"/>
  <Override PartName="/ppt/slides/_rels/slide117.xml.rels" ContentType="application/vnd.openxmlformats-package.relationships+xml"/>
  <Override PartName="/ppt/slides/_rels/slide10.xml.rels" ContentType="application/vnd.openxmlformats-package.relationships+xml"/>
  <Override PartName="/ppt/slides/_rels/slide157.xml.rels" ContentType="application/vnd.openxmlformats-package.relationships+xml"/>
  <Override PartName="/ppt/slides/_rels/slide100.xml.rels" ContentType="application/vnd.openxmlformats-package.relationships+xml"/>
  <Override PartName="/ppt/slides/_rels/slide109.xml.rels" ContentType="application/vnd.openxmlformats-package.relationships+xml"/>
  <Override PartName="/ppt/slides/_rels/slide56.xml.rels" ContentType="application/vnd.openxmlformats-package.relationships+xml"/>
  <Override PartName="/ppt/slides/_rels/slide29.xml.rels" ContentType="application/vnd.openxmlformats-package.relationships+xml"/>
  <Override PartName="/ppt/slides/_rels/slide124.xml.rels" ContentType="application/vnd.openxmlformats-package.relationships+xml"/>
  <Override PartName="/ppt/slides/_rels/slide34.xml.rels" ContentType="application/vnd.openxmlformats-package.relationships+xml"/>
  <Override PartName="/ppt/slides/_rels/slide35.xml.rels" ContentType="application/vnd.openxmlformats-package.relationships+xml"/>
  <Override PartName="/ppt/slides/_rels/slide125.xml.rels" ContentType="application/vnd.openxmlformats-package.relationships+xml"/>
  <Override PartName="/ppt/slides/_rels/slide36.xml.rels" ContentType="application/vnd.openxmlformats-package.relationships+xml"/>
  <Override PartName="/ppt/slides/_rels/slide126.xml.rels" ContentType="application/vnd.openxmlformats-package.relationships+xml"/>
  <Override PartName="/ppt/slides/_rels/slide37.xml.rels" ContentType="application/vnd.openxmlformats-package.relationships+xml"/>
  <Override PartName="/ppt/slides/_rels/slide127.xml.rels" ContentType="application/vnd.openxmlformats-package.relationships+xml"/>
  <Override PartName="/ppt/slides/_rels/slide38.xml.rels" ContentType="application/vnd.openxmlformats-package.relationships+xml"/>
  <Override PartName="/ppt/slides/_rels/slide142.xml.rels" ContentType="application/vnd.openxmlformats-package.relationships+xml"/>
  <Override PartName="/ppt/slides/_rels/slide128.xml.rels" ContentType="application/vnd.openxmlformats-package.relationships+xml"/>
  <Override PartName="/ppt/slides/_rels/slide39.xml.rels" ContentType="application/vnd.openxmlformats-package.relationships+xml"/>
  <Override PartName="/ppt/slides/_rels/slide129.xml.rels" ContentType="application/vnd.openxmlformats-package.relationships+xml"/>
  <Override PartName="/ppt/slides/_rels/slide143.xml.rels" ContentType="application/vnd.openxmlformats-package.relationships+xml"/>
  <Override PartName="/ppt/slides/_rels/slide90.xml.rels" ContentType="application/vnd.openxmlformats-package.relationships+xml"/>
  <Override PartName="/ppt/slides/_rels/slide40.xml.rels" ContentType="application/vnd.openxmlformats-package.relationships+xml"/>
  <Override PartName="/ppt/slides/_rels/slide97.xml.rels" ContentType="application/vnd.openxmlformats-package.relationships+xml"/>
  <Override PartName="/ppt/slides/_rels/slide139.xml.rels" ContentType="application/vnd.openxmlformats-package.relationships+xml"/>
  <Override PartName="/ppt/slides/_rels/slide49.xml.rels" ContentType="application/vnd.openxmlformats-package.relationships+xml"/>
  <Override PartName="/ppt/slides/_rels/slide41.xml.rels" ContentType="application/vnd.openxmlformats-package.relationships+xml"/>
  <Override PartName="/ppt/slides/_rels/slide98.xml.rels" ContentType="application/vnd.openxmlformats-package.relationships+xml"/>
  <Override PartName="/ppt/slides/_rels/slide42.xml.rels" ContentType="application/vnd.openxmlformats-package.relationships+xml"/>
  <Override PartName="/ppt/slides/_rels/slide99.xml.rels" ContentType="application/vnd.openxmlformats-package.relationships+xml"/>
  <Override PartName="/ppt/slides/_rels/slide46.xml.rels" ContentType="application/vnd.openxmlformats-package.relationships+xml"/>
  <Override PartName="/ppt/slides/_rels/slide136.xml.rels" ContentType="application/vnd.openxmlformats-package.relationships+xml"/>
  <Override PartName="/ppt/slides/_rels/slide47.xml.rels" ContentType="application/vnd.openxmlformats-package.relationships+xml"/>
  <Override PartName="/ppt/slides/_rels/slide137.xml.rels" ContentType="application/vnd.openxmlformats-package.relationships+xml"/>
  <Override PartName="/ppt/slides/_rels/slide133.xml.rels" ContentType="application/vnd.openxmlformats-package.relationships+xml"/>
  <Override PartName="/ppt/slides/_rels/slide80.xml.rels" ContentType="application/vnd.openxmlformats-package.relationships+xml"/>
  <Override PartName="/ppt/slides/_rels/slide54.xml.rels" ContentType="application/vnd.openxmlformats-package.relationships+xml"/>
  <Override PartName="/ppt/slides/_rels/slide107.xml.rels" ContentType="application/vnd.openxmlformats-package.relationships+xml"/>
  <Override PartName="/ppt/slides/_rels/slide134.xml.rels" ContentType="application/vnd.openxmlformats-package.relationships+xml"/>
  <Override PartName="/ppt/slides/_rels/slide81.xml.rels" ContentType="application/vnd.openxmlformats-package.relationships+xml"/>
  <Override PartName="/ppt/slides/_rels/slide153.xml.rels" ContentType="application/vnd.openxmlformats-package.relationships+xml"/>
  <Override PartName="/ppt/slides/_rels/slide63.xml.rels" ContentType="application/vnd.openxmlformats-package.relationships+xml"/>
  <Override PartName="/ppt/slides/_rels/slide30.xml.rels" ContentType="application/vnd.openxmlformats-package.relationships+xml"/>
  <Override PartName="/ppt/slides/_rels/slide87.xml.rels" ContentType="application/vnd.openxmlformats-package.relationships+xml"/>
  <Override PartName="/ppt/slides/_rels/slide154.xml.rels" ContentType="application/vnd.openxmlformats-package.relationships+xml"/>
  <Override PartName="/ppt/slides/_rels/slide64.xml.rels" ContentType="application/vnd.openxmlformats-package.relationships+xml"/>
  <Override PartName="/ppt/slides/_rels/slide31.xml.rels" ContentType="application/vnd.openxmlformats-package.relationships+xml"/>
  <Override PartName="/ppt/slides/_rels/slide88.xml.rels" ContentType="application/vnd.openxmlformats-package.relationships+xml"/>
  <Override PartName="/ppt/slides/_rels/slide152.xml.rels" ContentType="application/vnd.openxmlformats-package.relationships+xml"/>
  <Override PartName="/ppt/slides/_rels/slide62.xml.rels" ContentType="application/vnd.openxmlformats-package.relationships+xml"/>
  <Override PartName="/ppt/slides/_rels/slide67.xml.rels" ContentType="application/vnd.openxmlformats-package.relationships+xml"/>
  <Override PartName="/ppt/slides/_rels/slide146.xml.rels" ContentType="application/vnd.openxmlformats-package.relationships+xml"/>
  <Override PartName="/ppt/slides/_rels/slide93.xml.rels" ContentType="application/vnd.openxmlformats-package.relationships+xml"/>
  <Override PartName="/ppt/slides/_rels/slide145.xml.rels" ContentType="application/vnd.openxmlformats-package.relationships+xml"/>
  <Override PartName="/ppt/slides/_rels/slide92.xml.rels" ContentType="application/vnd.openxmlformats-package.relationships+xml"/>
  <Override PartName="/ppt/slides/_rels/slide172.xml.rels" ContentType="application/vnd.openxmlformats-package.relationships+xml"/>
  <Override PartName="/ppt/slides/_rels/slide32.xml.rels" ContentType="application/vnd.openxmlformats-package.relationships+xml"/>
  <Override PartName="/ppt/slides/_rels/slide89.xml.rels" ContentType="application/vnd.openxmlformats-package.relationships+xml"/>
  <Override PartName="/ppt/slides/_rels/slide147.xml.rels" ContentType="application/vnd.openxmlformats-package.relationships+xml"/>
  <Override PartName="/ppt/slides/_rels/slide94.xml.rels" ContentType="application/vnd.openxmlformats-package.relationships+xml"/>
  <Override PartName="/ppt/slides/_rels/slide141.xml.rels" ContentType="application/vnd.openxmlformats-package.relationships+xml"/>
  <Override PartName="/ppt/slides/_rels/slide51.xml.rels" ContentType="application/vnd.openxmlformats-package.relationships+xml"/>
  <Override PartName="/ppt/slides/_rels/slide135.xml.rels" ContentType="application/vnd.openxmlformats-package.relationships+xml"/>
  <Override PartName="/ppt/slides/_rels/slide82.xml.rels" ContentType="application/vnd.openxmlformats-package.relationships+xml"/>
  <Override PartName="/ppt/slides/_rels/slide23.xml.rels" ContentType="application/vnd.openxmlformats-package.relationships+xml"/>
  <Override PartName="/ppt/slides/_rels/slide113.xml.rels" ContentType="application/vnd.openxmlformats-package.relationships+xml"/>
  <Override PartName="/ppt/slides/_rels/slide4.xml.rels" ContentType="application/vnd.openxmlformats-package.relationships+xml"/>
  <Override PartName="/ppt/slides/_rels/slide68.xml.rels" ContentType="application/vnd.openxmlformats-package.relationships+xml"/>
  <Override PartName="/ppt/slides/_rels/slide70.xml.rels" ContentType="application/vnd.openxmlformats-package.relationships+xml"/>
  <Override PartName="/ppt/slides/_rels/slide77.xml.rels" ContentType="application/vnd.openxmlformats-package.relationships+xml"/>
  <Override PartName="/ppt/slides/_rels/slide85.xml.rels" ContentType="application/vnd.openxmlformats-package.relationships+xml"/>
  <Override PartName="/ppt/slides/_rels/slide78.xml.rels" ContentType="application/vnd.openxmlformats-package.relationships+xml"/>
  <Override PartName="/ppt/slides/_rels/slide86.xml.rels" ContentType="application/vnd.openxmlformats-package.relationships+xml"/>
  <Override PartName="/ppt/slides/_rels/slide144.xml.rels" ContentType="application/vnd.openxmlformats-package.relationships+xml"/>
  <Override PartName="/ppt/slides/_rels/slide91.xml.rels" ContentType="application/vnd.openxmlformats-package.relationships+xml"/>
  <Override PartName="/ppt/slides/_rels/slide171.xml.rels" ContentType="application/vnd.openxmlformats-package.relationships+xml"/>
  <Override PartName="/ppt/slides/_rels/slide132.xml.rels" ContentType="application/vnd.openxmlformats-package.relationships+xml"/>
  <Override PartName="/ppt/slides/_rels/slide131.xml.rels" ContentType="application/vnd.openxmlformats-package.relationships+xml"/>
  <Override PartName="/ppt/slides/_rels/slide120.xml.rels" ContentType="application/vnd.openxmlformats-package.relationships+xml"/>
  <Override PartName="/ppt/slides/_rels/slide121.xml.rels" ContentType="application/vnd.openxmlformats-package.relationships+xml"/>
  <Override PartName="/ppt/slides/_rels/slide96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73.xml.rels" ContentType="application/vnd.openxmlformats-package.relationships+xml"/>
  <Override PartName="/ppt/slides/_rels/slide83.xml.rels" ContentType="application/vnd.openxmlformats-package.relationships+xml"/>
  <Override PartName="/ppt/slides/_rels/slide69.xml.rels" ContentType="application/vnd.openxmlformats-package.relationships+xml"/>
  <Override PartName="/ppt/slides/_rels/slide122.xml.rels" ContentType="application/vnd.openxmlformats-package.relationships+xml"/>
  <Override PartName="/ppt/slides/_rels/slide14.xml.rels" ContentType="application/vnd.openxmlformats-package.relationships+xml"/>
  <Override PartName="/ppt/slides/_rels/slide58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03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59.xml.rels" ContentType="application/vnd.openxmlformats-package.relationships+xml"/>
  <Override PartName="/ppt/slides/_rels/slide102.xml.rels" ContentType="application/vnd.openxmlformats-package.relationships+xml"/>
  <Override PartName="/ppt/slides/_rels/slide16.xml.rels" ContentType="application/vnd.openxmlformats-package.relationships+xml"/>
  <Override PartName="/ppt/slides/_rels/slide104.xml.rels" ContentType="application/vnd.openxmlformats-package.relationships+xml"/>
  <Override PartName="/ppt/slides/_rels/slide15.xml.rels" ContentType="application/vnd.openxmlformats-package.relationships+xml"/>
  <Override PartName="/ppt/slides/_rels/slide148.xml.rels" ContentType="application/vnd.openxmlformats-package.relationships+xml"/>
  <Override PartName="/ppt/slides/_rels/slide95.xml.rels" ContentType="application/vnd.openxmlformats-package.relationships+xml"/>
  <Override PartName="/ppt/slides/_rels/slide25.xml.rels" ContentType="application/vnd.openxmlformats-package.relationships+xml"/>
  <Override PartName="/ppt/slides/_rels/slide115.xml.rels" ContentType="application/vnd.openxmlformats-package.relationships+xml"/>
  <Override PartName="/ppt/slides/_rels/slide73.xml.rels" ContentType="application/vnd.openxmlformats-package.relationships+xml"/>
  <Override PartName="/ppt/slides/_rels/slide163.xml.rels" ContentType="application/vnd.openxmlformats-package.relationships+xml"/>
  <Override PartName="/ppt/slides/_rels/slide52.xml.rels" ContentType="application/vnd.openxmlformats-package.relationships+xml"/>
  <Override PartName="/ppt/slides/_rels/slide105.xml.rels" ContentType="application/vnd.openxmlformats-package.relationships+xml"/>
  <Override PartName="/ppt/slides/_rels/slide33.xml.rels" ContentType="application/vnd.openxmlformats-package.relationships+xml"/>
  <Override PartName="/ppt/slides/_rels/slide123.xml.rels" ContentType="application/vnd.openxmlformats-package.relationships+xml"/>
  <Override PartName="/ppt/slides/_rels/slide19.xml.rels" ContentType="application/vnd.openxmlformats-package.relationships+xml"/>
  <Override PartName="/ppt/slides/_rels/slide170.xml.rels" ContentType="application/vnd.openxmlformats-package.relationships+xml"/>
  <Override PartName="/ppt/slides/_rels/slide26.xml.rels" ContentType="application/vnd.openxmlformats-package.relationships+xml"/>
  <Override PartName="/ppt/slides/_rels/slide130.xml.rels" ContentType="application/vnd.openxmlformats-package.relationships+xml"/>
  <Override PartName="/ppt/slides/_rels/slide116.xml.rels" ContentType="application/vnd.openxmlformats-package.relationships+xml"/>
  <Override PartName="/ppt/slides/_rels/slide74.xml.rels" ContentType="application/vnd.openxmlformats-package.relationships+xml"/>
  <Override PartName="/ppt/slides/_rels/slide164.xml.rels" ContentType="application/vnd.openxmlformats-package.relationships+xml"/>
  <Override PartName="/ppt/slides/_rels/slide106.xml.rels" ContentType="application/vnd.openxmlformats-package.relationships+xml"/>
  <Override PartName="/ppt/slides/_rels/slide53.xml.rels" ContentType="application/vnd.openxmlformats-package.relationships+xml"/>
  <Override PartName="/ppt/slides/_rels/slide48.xml.rels" ContentType="application/vnd.openxmlformats-package.relationships+xml"/>
  <Override PartName="/ppt/slides/_rels/slide138.xml.rels" ContentType="application/vnd.openxmlformats-package.relationships+xml"/>
  <Override PartName="/ppt/slides/_rels/slide55.xml.rels" ContentType="application/vnd.openxmlformats-package.relationships+xml"/>
  <Override PartName="/ppt/slides/_rels/slide108.xml.rels" ContentType="application/vnd.openxmlformats-package.relationships+xml"/>
  <Override PartName="/ppt/slides/_rels/slide28.xml.rels" ContentType="application/vnd.openxmlformats-package.relationships+xml"/>
  <Override PartName="/ppt/slides/_rels/slide166.xml.rels" ContentType="application/vnd.openxmlformats-package.relationships+xml"/>
  <Override PartName="/ppt/slides/_rels/slide76.xml.rels" ContentType="application/vnd.openxmlformats-package.relationships+xml"/>
  <Override PartName="/ppt/slides/_rels/slide156.xml.rels" ContentType="application/vnd.openxmlformats-package.relationships+xml"/>
  <Override PartName="/ppt/slides/_rels/slide44.xml.rels" ContentType="application/vnd.openxmlformats-package.relationships+xml"/>
  <Override PartName="/ppt/slides/_rels/slide1.xml.rels" ContentType="application/vnd.openxmlformats-package.relationships+xml"/>
  <Override PartName="/ppt/slides/_rels/slide165.xml.rels" ContentType="application/vnd.openxmlformats-package.relationships+xml"/>
  <Override PartName="/ppt/slides/_rels/slide75.xml.rels" ContentType="application/vnd.openxmlformats-package.relationships+xml"/>
  <Override PartName="/ppt/slides/_rels/slide60.xml.rels" ContentType="application/vnd.openxmlformats-package.relationships+xml"/>
  <Override PartName="/ppt/slides/_rels/slide3.xml.rels" ContentType="application/vnd.openxmlformats-package.relationships+xml"/>
  <Override PartName="/ppt/slides/_rels/slide150.xml.rels" ContentType="application/vnd.openxmlformats-package.relationships+xml"/>
  <Override PartName="/ppt/slides/_rels/slide45.xml.rels" ContentType="application/vnd.openxmlformats-package.relationships+xml"/>
  <Override PartName="/ppt/slides/_rels/slide2.xml.rels" ContentType="application/vnd.openxmlformats-package.relationships+xml"/>
  <Override PartName="/ppt/slides/_rels/slide155.xml.rels" ContentType="application/vnd.openxmlformats-package.relationships+xml"/>
  <Override PartName="/ppt/slides/_rels/slide43.xml.rels" ContentType="application/vnd.openxmlformats-package.relationships+xml"/>
  <Override PartName="/ppt/slides/_rels/slide151.xml.rels" ContentType="application/vnd.openxmlformats-package.relationships+xml"/>
  <Override PartName="/ppt/slides/_rels/slide61.xml.rels" ContentType="application/vnd.openxmlformats-package.relationships+xml"/>
  <Override PartName="/ppt/slides/_rels/slide162.xml.rels" ContentType="application/vnd.openxmlformats-package.relationships+xml"/>
  <Override PartName="/ppt/slides/_rels/slide72.xml.rels" ContentType="application/vnd.openxmlformats-package.relationships+xml"/>
  <Override PartName="/ppt/slides/_rels/slide84.xml.rels" ContentType="application/vnd.openxmlformats-package.relationships+xml"/>
  <Override PartName="/ppt/slides/_rels/slide174.xml.rels" ContentType="application/vnd.openxmlformats-package.relationships+xml"/>
  <Override PartName="/ppt/slides/_rels/slide160.xml.rels" ContentType="application/vnd.openxmlformats-package.relationships+xml"/>
  <Override PartName="/ppt/slides/_rels/slide22.xml.rels" ContentType="application/vnd.openxmlformats-package.relationships+xml"/>
  <Override PartName="/ppt/slides/_rels/slide112.xml.rels" ContentType="application/vnd.openxmlformats-package.relationships+xml"/>
  <Override PartName="/ppt/slides/_rels/slide169.xml.rels" ContentType="application/vnd.openxmlformats-package.relationships+xml"/>
  <Override PartName="/ppt/slides/slide6.xml" ContentType="application/vnd.openxmlformats-officedocument.presentationml.slide+xml"/>
  <Override PartName="/ppt/slides/slide54.xml" ContentType="application/vnd.openxmlformats-officedocument.presentationml.slide+xml"/>
  <Override PartName="/ppt/slides/slide20.xml" ContentType="application/vnd.openxmlformats-officedocument.presentationml.slide+xml"/>
  <Override PartName="/ppt/slides/slide119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149.xml" ContentType="application/vnd.openxmlformats-officedocument.presentationml.slide+xml"/>
  <Override PartName="/ppt/slides/slide8.xml" ContentType="application/vnd.openxmlformats-officedocument.presentationml.slide+xml"/>
  <Override PartName="/ppt/slides/slide56.xml" ContentType="application/vnd.openxmlformats-officedocument.presentationml.slide+xml"/>
  <Override PartName="/ppt/slides/slide10.xml" ContentType="application/vnd.openxmlformats-officedocument.presentationml.slide+xml"/>
  <Override PartName="/ppt/slides/slide109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  <p:sldId id="357" r:id="rId106"/>
    <p:sldId id="358" r:id="rId107"/>
    <p:sldId id="359" r:id="rId108"/>
    <p:sldId id="360" r:id="rId109"/>
    <p:sldId id="361" r:id="rId110"/>
    <p:sldId id="362" r:id="rId111"/>
    <p:sldId id="363" r:id="rId112"/>
    <p:sldId id="364" r:id="rId113"/>
    <p:sldId id="365" r:id="rId114"/>
    <p:sldId id="366" r:id="rId115"/>
    <p:sldId id="367" r:id="rId116"/>
    <p:sldId id="368" r:id="rId117"/>
    <p:sldId id="369" r:id="rId118"/>
    <p:sldId id="370" r:id="rId119"/>
    <p:sldId id="371" r:id="rId120"/>
    <p:sldId id="372" r:id="rId121"/>
    <p:sldId id="373" r:id="rId122"/>
    <p:sldId id="374" r:id="rId123"/>
    <p:sldId id="375" r:id="rId124"/>
    <p:sldId id="376" r:id="rId125"/>
    <p:sldId id="377" r:id="rId126"/>
    <p:sldId id="378" r:id="rId127"/>
    <p:sldId id="379" r:id="rId128"/>
    <p:sldId id="380" r:id="rId129"/>
    <p:sldId id="381" r:id="rId130"/>
    <p:sldId id="382" r:id="rId131"/>
    <p:sldId id="383" r:id="rId132"/>
    <p:sldId id="384" r:id="rId133"/>
    <p:sldId id="385" r:id="rId134"/>
    <p:sldId id="386" r:id="rId135"/>
    <p:sldId id="387" r:id="rId136"/>
    <p:sldId id="388" r:id="rId137"/>
    <p:sldId id="389" r:id="rId138"/>
    <p:sldId id="390" r:id="rId139"/>
    <p:sldId id="391" r:id="rId140"/>
    <p:sldId id="392" r:id="rId141"/>
    <p:sldId id="393" r:id="rId142"/>
    <p:sldId id="394" r:id="rId143"/>
    <p:sldId id="395" r:id="rId144"/>
    <p:sldId id="396" r:id="rId145"/>
    <p:sldId id="397" r:id="rId146"/>
    <p:sldId id="398" r:id="rId147"/>
    <p:sldId id="399" r:id="rId148"/>
    <p:sldId id="400" r:id="rId149"/>
    <p:sldId id="401" r:id="rId150"/>
    <p:sldId id="402" r:id="rId151"/>
    <p:sldId id="403" r:id="rId152"/>
    <p:sldId id="404" r:id="rId153"/>
    <p:sldId id="405" r:id="rId154"/>
    <p:sldId id="406" r:id="rId155"/>
    <p:sldId id="407" r:id="rId156"/>
    <p:sldId id="408" r:id="rId157"/>
    <p:sldId id="409" r:id="rId158"/>
    <p:sldId id="410" r:id="rId159"/>
    <p:sldId id="411" r:id="rId160"/>
    <p:sldId id="412" r:id="rId161"/>
    <p:sldId id="413" r:id="rId162"/>
    <p:sldId id="414" r:id="rId163"/>
    <p:sldId id="415" r:id="rId164"/>
    <p:sldId id="416" r:id="rId165"/>
    <p:sldId id="417" r:id="rId166"/>
    <p:sldId id="418" r:id="rId167"/>
    <p:sldId id="419" r:id="rId168"/>
    <p:sldId id="420" r:id="rId169"/>
    <p:sldId id="421" r:id="rId170"/>
    <p:sldId id="422" r:id="rId171"/>
    <p:sldId id="423" r:id="rId172"/>
    <p:sldId id="424" r:id="rId173"/>
    <p:sldId id="425" r:id="rId174"/>
    <p:sldId id="426" r:id="rId175"/>
    <p:sldId id="427" r:id="rId176"/>
    <p:sldId id="428" r:id="rId177"/>
    <p:sldId id="429" r:id="rId178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<Relationship Id="rId98" Type="http://schemas.openxmlformats.org/officeDocument/2006/relationships/slide" Target="slides/slide94.xml"/><Relationship Id="rId99" Type="http://schemas.openxmlformats.org/officeDocument/2006/relationships/slide" Target="slides/slide95.xml"/><Relationship Id="rId100" Type="http://schemas.openxmlformats.org/officeDocument/2006/relationships/slide" Target="slides/slide96.xml"/><Relationship Id="rId101" Type="http://schemas.openxmlformats.org/officeDocument/2006/relationships/slide" Target="slides/slide97.xml"/><Relationship Id="rId102" Type="http://schemas.openxmlformats.org/officeDocument/2006/relationships/slide" Target="slides/slide98.xml"/><Relationship Id="rId103" Type="http://schemas.openxmlformats.org/officeDocument/2006/relationships/slide" Target="slides/slide99.xml"/><Relationship Id="rId104" Type="http://schemas.openxmlformats.org/officeDocument/2006/relationships/slide" Target="slides/slide100.xml"/><Relationship Id="rId105" Type="http://schemas.openxmlformats.org/officeDocument/2006/relationships/slide" Target="slides/slide101.xml"/><Relationship Id="rId106" Type="http://schemas.openxmlformats.org/officeDocument/2006/relationships/slide" Target="slides/slide102.xml"/><Relationship Id="rId107" Type="http://schemas.openxmlformats.org/officeDocument/2006/relationships/slide" Target="slides/slide103.xml"/><Relationship Id="rId108" Type="http://schemas.openxmlformats.org/officeDocument/2006/relationships/slide" Target="slides/slide104.xml"/><Relationship Id="rId109" Type="http://schemas.openxmlformats.org/officeDocument/2006/relationships/slide" Target="slides/slide105.xml"/><Relationship Id="rId110" Type="http://schemas.openxmlformats.org/officeDocument/2006/relationships/slide" Target="slides/slide106.xml"/><Relationship Id="rId111" Type="http://schemas.openxmlformats.org/officeDocument/2006/relationships/slide" Target="slides/slide107.xml"/><Relationship Id="rId112" Type="http://schemas.openxmlformats.org/officeDocument/2006/relationships/slide" Target="slides/slide108.xml"/><Relationship Id="rId113" Type="http://schemas.openxmlformats.org/officeDocument/2006/relationships/slide" Target="slides/slide109.xml"/><Relationship Id="rId114" Type="http://schemas.openxmlformats.org/officeDocument/2006/relationships/slide" Target="slides/slide110.xml"/><Relationship Id="rId115" Type="http://schemas.openxmlformats.org/officeDocument/2006/relationships/slide" Target="slides/slide111.xml"/><Relationship Id="rId116" Type="http://schemas.openxmlformats.org/officeDocument/2006/relationships/slide" Target="slides/slide112.xml"/><Relationship Id="rId117" Type="http://schemas.openxmlformats.org/officeDocument/2006/relationships/slide" Target="slides/slide113.xml"/><Relationship Id="rId118" Type="http://schemas.openxmlformats.org/officeDocument/2006/relationships/slide" Target="slides/slide114.xml"/><Relationship Id="rId119" Type="http://schemas.openxmlformats.org/officeDocument/2006/relationships/slide" Target="slides/slide115.xml"/><Relationship Id="rId120" Type="http://schemas.openxmlformats.org/officeDocument/2006/relationships/slide" Target="slides/slide116.xml"/><Relationship Id="rId121" Type="http://schemas.openxmlformats.org/officeDocument/2006/relationships/slide" Target="slides/slide117.xml"/><Relationship Id="rId122" Type="http://schemas.openxmlformats.org/officeDocument/2006/relationships/slide" Target="slides/slide118.xml"/><Relationship Id="rId123" Type="http://schemas.openxmlformats.org/officeDocument/2006/relationships/slide" Target="slides/slide119.xml"/><Relationship Id="rId124" Type="http://schemas.openxmlformats.org/officeDocument/2006/relationships/slide" Target="slides/slide120.xml"/><Relationship Id="rId125" Type="http://schemas.openxmlformats.org/officeDocument/2006/relationships/slide" Target="slides/slide121.xml"/><Relationship Id="rId126" Type="http://schemas.openxmlformats.org/officeDocument/2006/relationships/slide" Target="slides/slide122.xml"/><Relationship Id="rId127" Type="http://schemas.openxmlformats.org/officeDocument/2006/relationships/slide" Target="slides/slide123.xml"/><Relationship Id="rId128" Type="http://schemas.openxmlformats.org/officeDocument/2006/relationships/slide" Target="slides/slide124.xml"/><Relationship Id="rId129" Type="http://schemas.openxmlformats.org/officeDocument/2006/relationships/slide" Target="slides/slide125.xml"/><Relationship Id="rId130" Type="http://schemas.openxmlformats.org/officeDocument/2006/relationships/slide" Target="slides/slide126.xml"/><Relationship Id="rId131" Type="http://schemas.openxmlformats.org/officeDocument/2006/relationships/slide" Target="slides/slide127.xml"/><Relationship Id="rId132" Type="http://schemas.openxmlformats.org/officeDocument/2006/relationships/slide" Target="slides/slide128.xml"/><Relationship Id="rId133" Type="http://schemas.openxmlformats.org/officeDocument/2006/relationships/slide" Target="slides/slide129.xml"/><Relationship Id="rId134" Type="http://schemas.openxmlformats.org/officeDocument/2006/relationships/slide" Target="slides/slide130.xml"/><Relationship Id="rId135" Type="http://schemas.openxmlformats.org/officeDocument/2006/relationships/slide" Target="slides/slide131.xml"/><Relationship Id="rId136" Type="http://schemas.openxmlformats.org/officeDocument/2006/relationships/slide" Target="slides/slide132.xml"/><Relationship Id="rId137" Type="http://schemas.openxmlformats.org/officeDocument/2006/relationships/slide" Target="slides/slide133.xml"/><Relationship Id="rId138" Type="http://schemas.openxmlformats.org/officeDocument/2006/relationships/slide" Target="slides/slide134.xml"/><Relationship Id="rId139" Type="http://schemas.openxmlformats.org/officeDocument/2006/relationships/slide" Target="slides/slide135.xml"/><Relationship Id="rId140" Type="http://schemas.openxmlformats.org/officeDocument/2006/relationships/slide" Target="slides/slide136.xml"/><Relationship Id="rId141" Type="http://schemas.openxmlformats.org/officeDocument/2006/relationships/slide" Target="slides/slide137.xml"/><Relationship Id="rId142" Type="http://schemas.openxmlformats.org/officeDocument/2006/relationships/slide" Target="slides/slide138.xml"/><Relationship Id="rId143" Type="http://schemas.openxmlformats.org/officeDocument/2006/relationships/slide" Target="slides/slide139.xml"/><Relationship Id="rId144" Type="http://schemas.openxmlformats.org/officeDocument/2006/relationships/slide" Target="slides/slide140.xml"/><Relationship Id="rId145" Type="http://schemas.openxmlformats.org/officeDocument/2006/relationships/slide" Target="slides/slide141.xml"/><Relationship Id="rId146" Type="http://schemas.openxmlformats.org/officeDocument/2006/relationships/slide" Target="slides/slide142.xml"/><Relationship Id="rId147" Type="http://schemas.openxmlformats.org/officeDocument/2006/relationships/slide" Target="slides/slide143.xml"/><Relationship Id="rId148" Type="http://schemas.openxmlformats.org/officeDocument/2006/relationships/slide" Target="slides/slide144.xml"/><Relationship Id="rId149" Type="http://schemas.openxmlformats.org/officeDocument/2006/relationships/slide" Target="slides/slide145.xml"/><Relationship Id="rId150" Type="http://schemas.openxmlformats.org/officeDocument/2006/relationships/slide" Target="slides/slide146.xml"/><Relationship Id="rId151" Type="http://schemas.openxmlformats.org/officeDocument/2006/relationships/slide" Target="slides/slide147.xml"/><Relationship Id="rId152" Type="http://schemas.openxmlformats.org/officeDocument/2006/relationships/slide" Target="slides/slide148.xml"/><Relationship Id="rId153" Type="http://schemas.openxmlformats.org/officeDocument/2006/relationships/slide" Target="slides/slide149.xml"/><Relationship Id="rId154" Type="http://schemas.openxmlformats.org/officeDocument/2006/relationships/slide" Target="slides/slide150.xml"/><Relationship Id="rId155" Type="http://schemas.openxmlformats.org/officeDocument/2006/relationships/slide" Target="slides/slide151.xml"/><Relationship Id="rId156" Type="http://schemas.openxmlformats.org/officeDocument/2006/relationships/slide" Target="slides/slide152.xml"/><Relationship Id="rId157" Type="http://schemas.openxmlformats.org/officeDocument/2006/relationships/slide" Target="slides/slide153.xml"/><Relationship Id="rId158" Type="http://schemas.openxmlformats.org/officeDocument/2006/relationships/slide" Target="slides/slide154.xml"/><Relationship Id="rId159" Type="http://schemas.openxmlformats.org/officeDocument/2006/relationships/slide" Target="slides/slide155.xml"/><Relationship Id="rId160" Type="http://schemas.openxmlformats.org/officeDocument/2006/relationships/slide" Target="slides/slide156.xml"/><Relationship Id="rId161" Type="http://schemas.openxmlformats.org/officeDocument/2006/relationships/slide" Target="slides/slide157.xml"/><Relationship Id="rId162" Type="http://schemas.openxmlformats.org/officeDocument/2006/relationships/slide" Target="slides/slide158.xml"/><Relationship Id="rId163" Type="http://schemas.openxmlformats.org/officeDocument/2006/relationships/slide" Target="slides/slide159.xml"/><Relationship Id="rId164" Type="http://schemas.openxmlformats.org/officeDocument/2006/relationships/slide" Target="slides/slide160.xml"/><Relationship Id="rId165" Type="http://schemas.openxmlformats.org/officeDocument/2006/relationships/slide" Target="slides/slide161.xml"/><Relationship Id="rId166" Type="http://schemas.openxmlformats.org/officeDocument/2006/relationships/slide" Target="slides/slide162.xml"/><Relationship Id="rId167" Type="http://schemas.openxmlformats.org/officeDocument/2006/relationships/slide" Target="slides/slide163.xml"/><Relationship Id="rId168" Type="http://schemas.openxmlformats.org/officeDocument/2006/relationships/slide" Target="slides/slide164.xml"/><Relationship Id="rId169" Type="http://schemas.openxmlformats.org/officeDocument/2006/relationships/slide" Target="slides/slide165.xml"/><Relationship Id="rId170" Type="http://schemas.openxmlformats.org/officeDocument/2006/relationships/slide" Target="slides/slide166.xml"/><Relationship Id="rId171" Type="http://schemas.openxmlformats.org/officeDocument/2006/relationships/slide" Target="slides/slide167.xml"/><Relationship Id="rId172" Type="http://schemas.openxmlformats.org/officeDocument/2006/relationships/slide" Target="slides/slide168.xml"/><Relationship Id="rId173" Type="http://schemas.openxmlformats.org/officeDocument/2006/relationships/slide" Target="slides/slide169.xml"/><Relationship Id="rId174" Type="http://schemas.openxmlformats.org/officeDocument/2006/relationships/slide" Target="slides/slide170.xml"/><Relationship Id="rId175" Type="http://schemas.openxmlformats.org/officeDocument/2006/relationships/slide" Target="slides/slide171.xml"/><Relationship Id="rId176" Type="http://schemas.openxmlformats.org/officeDocument/2006/relationships/slide" Target="slides/slide172.xml"/><Relationship Id="rId177" Type="http://schemas.openxmlformats.org/officeDocument/2006/relationships/slide" Target="slides/slide173.xml"/><Relationship Id="rId178" Type="http://schemas.openxmlformats.org/officeDocument/2006/relationships/slide" Target="slides/slide17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AD0D4D7-9CB9-4BBE-B224-64CB440DA0E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90.xml.rels><?xml version="1.0" encoding="UTF-8"?>
<Relationships xmlns="http://schemas.openxmlformats.org/package/2006/relationships"><Relationship Id="rId1" Type="http://schemas.openxmlformats.org/officeDocument/2006/relationships/slide" Target="../slides/slide90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54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50" name="CustomShape 3"/>
          <p:cNvSpPr/>
          <p:nvPr/>
        </p:nvSpPr>
        <p:spPr>
          <a:xfrm>
            <a:off x="4143240" y="912024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1" name="CustomShape 4"/>
          <p:cNvSpPr/>
          <p:nvPr/>
        </p:nvSpPr>
        <p:spPr>
          <a:xfrm>
            <a:off x="4143240" y="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55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 marL="216000" indent="-2156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Can generate square waves (astable multivibrator), but book is talking about analog oscillators.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8" name="CustomShape 3"/>
          <p:cNvSpPr/>
          <p:nvPr/>
        </p:nvSpPr>
        <p:spPr>
          <a:xfrm>
            <a:off x="4143240" y="912024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9" name="CustomShape 4"/>
          <p:cNvSpPr/>
          <p:nvPr/>
        </p:nvSpPr>
        <p:spPr>
          <a:xfrm>
            <a:off x="4143240" y="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 marL="216000" indent="-2156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FM &amp; PM are actually the same.  Only difference is audio frequency response.</a:t>
            </a:r>
            <a:endParaRPr b="0" lang="en-US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554" name="CustomShape 3"/>
          <p:cNvSpPr/>
          <p:nvPr/>
        </p:nvSpPr>
        <p:spPr>
          <a:xfrm>
            <a:off x="4143240" y="912024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5" name="CustomShape 4"/>
          <p:cNvSpPr/>
          <p:nvPr/>
        </p:nvSpPr>
        <p:spPr>
          <a:xfrm>
            <a:off x="4143240" y="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9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56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62" name="CustomShape 3"/>
          <p:cNvSpPr/>
          <p:nvPr/>
        </p:nvSpPr>
        <p:spPr>
          <a:xfrm>
            <a:off x="4143240" y="912024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3" name="CustomShape 4"/>
          <p:cNvSpPr/>
          <p:nvPr/>
        </p:nvSpPr>
        <p:spPr>
          <a:xfrm>
            <a:off x="4143240" y="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1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1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
</Relationships>
</file>

<file path=ppt/slides/_rels/slide1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
</Relationships>
</file>

<file path=ppt/slides/_rels/slide1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
</Relationships>
</file>

<file path=ppt/slides/_rels/slide1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14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143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1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0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828800" y="182520"/>
            <a:ext cx="6857280" cy="2010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General License Class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0" y="2438280"/>
            <a:ext cx="9143280" cy="4419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Chapter 5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Radio Signals &amp; Equipment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G8A03 -- What is the name of the process which changes the frequency of an RF wave to convey information?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convolution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transformation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conversion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modulation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Output from IF amplified is sent to a demodulator circuit.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Type of demodulator varies by mode.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35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  <p:graphicFrame>
        <p:nvGraphicFramePr>
          <p:cNvPr id="359" name="Table 3"/>
          <p:cNvGraphicFramePr/>
          <p:nvPr/>
        </p:nvGraphicFramePr>
        <p:xfrm>
          <a:off x="2743200" y="4038480"/>
          <a:ext cx="3733200" cy="2265120"/>
        </p:xfrm>
        <a:graphic>
          <a:graphicData uri="http://schemas.openxmlformats.org/drawingml/2006/table">
            <a:tbl>
              <a:tblPr/>
              <a:tblGrid>
                <a:gridCol w="990360"/>
                <a:gridCol w="2743200"/>
              </a:tblGrid>
              <a:tr h="3265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Mode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Demodulator Type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8060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 Detector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or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Envelope Detector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265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CW/SSB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 Detector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8060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FM/PM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 Discriminator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or 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Quadrature Detector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Product Detector.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Mixer fed with output of IF amplifier &amp; output of beat frequency oscillator (BFO).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BFO frequency at or near IF frequency.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IF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BFO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AF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For SSB, the BFO frequency is set to the carrier frequency of the SSB signal.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36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Product Detector.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For CW, the BFO frequency is set a few hundred Hertz above or below the carrier frequency.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CWL – BFO frequency above carrier frequency.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CWU– BFO frequency below carrier frequency.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Switching between CWL or CWU can avoid interference from a signal close to the receive frequency.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6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Design challenges.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Images.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Two different frequencies when mixed with the local oscillator frequency will produce a signal at the IF frequency.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RF1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=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LO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+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IF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RF2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=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LO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–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IF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Unwanted frequency is called the “image”.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6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Design challenges.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Images.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The image frequency must be filtered out by the receiver “front-end”.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The farther the image frequency is from the desired frequency, the easier to filter out the image.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This is why a local oscillator frequency higher than the RF frequency is preferred.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6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Design challenges.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Birdies.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Local oscillator &amp; other oscillators in the circuit can mix &amp; produce signals at various frequencies.  These “spurs” can cause interference to the desired signal.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Unwanted radiation.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Local oscillator signal can leak out through receiver front end to the antenna &amp; be radiated.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6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Double-conversion &amp; triple-conversion superheterodyne receivers.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 or 3 local oscillators with 2 or 3 different sets of IF amplifiers &amp; filters.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Better filtering can be achieved at lower frequencies.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Increases susceptibility to images &amp; birdies.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7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filtering.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filter whose bandwidth matches mode being used.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Best signal-to-noise ratio (S/N).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7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457200" y="1828800"/>
            <a:ext cx="807660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Part of practically all modern transceivers.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Replacing some of the analog circuitry.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Procedure: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Convert analog signal to series of numbers.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Process series of numbers mathematically.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Convert resulting series of numbers back to analog signal.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7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CustomShape 1"/>
          <p:cNvSpPr/>
          <p:nvPr/>
        </p:nvSpPr>
        <p:spPr>
          <a:xfrm>
            <a:off x="457200" y="1828800"/>
            <a:ext cx="807660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Advantages.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Performance.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Allows signal processing difficult to obtain by analog methods.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Flexibility.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Functions, options, &amp; adjustments limited only by processor speed &amp; memory.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37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G8A05 -- What type of modulation varies the instantaneous power level of the RF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shift keying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Pulse position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Amplitude modulation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457200" y="1828800"/>
            <a:ext cx="807660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Main uses.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Signal filtering.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 wide variety of filter widths &amp; shapes can be defined.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Users can create their own custom filters.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Noise reduction.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Many types of noise can be detected &amp; removed.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Notch filtering.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Automatically detect &amp; notch out an interfering signal.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Most effective against carriers.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Audio frequency equalization.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37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ustomShape 1"/>
          <p:cNvSpPr/>
          <p:nvPr/>
        </p:nvSpPr>
        <p:spPr>
          <a:xfrm>
            <a:off x="457200" y="1828800"/>
            <a:ext cx="807660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8002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Software-Defined Radio (SDR).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software-defined radio (SDR) system is a radio communication system where components that have been typically implemented in hardware (e.g. mixers, filters, modulators/demodulators, detectors, etc.) are instead implemented by means of software on a computer or embedded computing devices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38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ustomShape 1"/>
          <p:cNvSpPr/>
          <p:nvPr/>
        </p:nvSpPr>
        <p:spPr>
          <a:xfrm>
            <a:off x="457200" y="1828800"/>
            <a:ext cx="77716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8002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Software-Defined Radio (SDR).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 ideal SDR receiver would be to attach an antenna to an analog-to-digital converter (ADC).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Similarly, the ideal SDR transmitter would be to attach a digital-to-analog converter (DAC) to an antenna.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Not feasible with current technology, so some compromise is necessary.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38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457200" y="1828800"/>
            <a:ext cx="815256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Digital Signal Processing (DSP)</a:t>
            </a:r>
            <a:endParaRPr b="0" lang="en-US" sz="3600" spc="-1" strike="noStrike">
              <a:latin typeface="Arial"/>
            </a:endParaRPr>
          </a:p>
          <a:p>
            <a:pPr lvl="1" marL="800280" indent="-3423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Software-Defined Radio (SDR).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Some analog processing still required.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Future is an all-digital radio.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Commercial SDR’s now available for amateur use.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385" name="Picture 3" descr="C:\Dropbox\Ray\Documents\Amateur Radio\PowerPoint Presentations\Software-Defined Radio\F1500_new_RAV.jpg"/>
          <p:cNvPicPr/>
          <p:nvPr/>
        </p:nvPicPr>
        <p:blipFill>
          <a:blip r:embed="rId1"/>
          <a:stretch/>
        </p:blipFill>
        <p:spPr>
          <a:xfrm>
            <a:off x="5334120" y="5181480"/>
            <a:ext cx="1751760" cy="1004040"/>
          </a:xfrm>
          <a:prstGeom prst="rect">
            <a:avLst/>
          </a:prstGeom>
          <a:ln w="9360">
            <a:noFill/>
          </a:ln>
        </p:spPr>
      </p:pic>
      <p:sp>
        <p:nvSpPr>
          <p:cNvPr id="386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387" name="Picture 3" descr=""/>
          <p:cNvPicPr/>
          <p:nvPr/>
        </p:nvPicPr>
        <p:blipFill>
          <a:blip r:embed="rId2"/>
          <a:stretch/>
        </p:blipFill>
        <p:spPr>
          <a:xfrm>
            <a:off x="1905120" y="4495680"/>
            <a:ext cx="3145680" cy="1751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Managing Receiver Gain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Gain &amp; Automatic Gain Control (AGC).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Gain.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Start with RF gain set to maximum (highest sensitivity).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Adjust down for comfortable listening (lower noise).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38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Managing Receiver Gain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Gain &amp; Automatic Gain Control (AGC).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AGC.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Circuit to adjust gain of receiver to compensate for changes in signal strength.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Varying voltage used to adjust gain of RF &amp; IF amplifiers.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AGC voltage is measured by S-meter.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S” stands for signal strength.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Turning down RF Gain increases S-meter reading.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S-meter calibrated in “S” units.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 “S” unit = 6 dB difference in input voltage.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S-9 = 50µV at antenna input.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Receiver Linearity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Just like a transmitter, non-linearity in a receiver results in spurious signals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Overload.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Extremely strong signals can drive RF pre-amp into non-linear operation.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Distorted received audio for all signals.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RF attenuator control.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Helps avoid overload.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 in combination with RF Gain control.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G4A01 -- What is the purpose of the "notch filter" found on many HF transceivers?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9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restrict the transmitter voice bandwidth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interference from carriers in the receiver passband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eliminate receiver interference from impulse noise sources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enhance the reception of a specific frequency on a crowded band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96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5" dur="indefinite" restart="never" nodeType="tmRoot">
          <p:childTnLst>
            <p:seq>
              <p:cTn id="296" dur="indefinite" nodeType="mainSeq">
                <p:childTnLst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1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G4A02 -- What is one advantage of selecting the opposite or "reverse" sideband when receiving CW signals on a typical HF transceiver?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9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Interference from impulse noise will be eliminated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More stations can be accommodated within a given signal passband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may be possible to reduce or eliminate interference from other signals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Accidental out of band operation can be prevented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99" name="CustomShape 3"/>
          <p:cNvSpPr/>
          <p:nvPr/>
        </p:nvSpPr>
        <p:spPr>
          <a:xfrm>
            <a:off x="0" y="43434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2" dur="indefinite" restart="never" nodeType="tmRoot">
          <p:childTnLst>
            <p:seq>
              <p:cTn id="303" dur="indefinite" nodeType="mainSeq">
                <p:childTnLst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8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G4A11 -- Which of the following is a use for the IF shift control on a receiver?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avoid interference from stations very close to the receive frequency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change frequency rapidly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permit listening on a different frequency from that on which you are transmitting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tune in stations that are slightly off frequency without changing your transmit frequency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02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9" dur="indefinite" restart="never" nodeType="tmRoot">
          <p:childTnLst>
            <p:seq>
              <p:cTn id="310" dur="indefinite" nodeType="mainSeq">
                <p:childTnLst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1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G8A07 -- Which of the following phone emissions uses the narrowest frequency bandwidth?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Single sideband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Double sideband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modulation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G4A13 -- What is one reason to use the attenuator function that is present on many HF transceivers?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signal overload due to strong incoming signals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the transmitter power when driving a linear amplifier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power consumption when operating from batteries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slow down received CW signals for better copy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05" name="CustomShape 3"/>
          <p:cNvSpPr/>
          <p:nvPr/>
        </p:nvSpPr>
        <p:spPr>
          <a:xfrm>
            <a:off x="0" y="22860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6" dur="indefinite" restart="never" nodeType="tmRoot">
          <p:childTnLst>
            <p:seq>
              <p:cTn id="317" dur="indefinite" nodeType="mainSeq">
                <p:childTnLst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2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G4C11 -- Which of the following is a function of a digital signal processor?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provide adequate grounding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remove noise from received signals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antenna gain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antenna bandwidth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08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3" dur="indefinite" restart="never" nodeType="tmRoot">
          <p:childTnLst>
            <p:seq>
              <p:cTn id="324" dur="indefinite" nodeType="mainSeq">
                <p:childTnLst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9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G4C12 -- Which of the following is an advantage of a receiver DSP IF filter as compared to an analog filter?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1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wide range of filter bandwidths and shapes can be created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Fewer digital components are required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Mixing products are greatly reduced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DSP filter is much more effective at VHF frequencies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11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0" dur="indefinite" restart="never" nodeType="tmRoot">
          <p:childTnLst>
            <p:seq>
              <p:cTn id="331" dur="indefinite" nodeType="mainSeq">
                <p:childTnLst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36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G4C13 -- Which of the following can perform automatic notching of interfering carriers?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1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Band-pass tuning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Digital Signal Processor (DSP) filter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mixing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noise limiter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14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7" dur="indefinite" restart="never" nodeType="tmRoot">
          <p:childTnLst>
            <p:seq>
              <p:cTn id="338" dur="indefinite" nodeType="mainSeq">
                <p:childTnLst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43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G4D04 -- What does an S meter measure?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1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Conductance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Impedance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Received signal strength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Transmitter power output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17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4" dur="indefinite" restart="never" nodeType="tmRoot">
          <p:childTnLst>
            <p:seq>
              <p:cTn id="345" dur="indefinite" nodeType="mainSeq">
                <p:childTnLst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0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G4D05 -- How does a signal that reads 20 dB over S9 compare to one that reads S9 on a receiver, assuming a properly calibrated S meter?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1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10 times less powerful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20 times less powerful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20 times more powerful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100 times more powerful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20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1" dur="indefinite" restart="never" nodeType="tmRoot">
          <p:childTnLst>
            <p:seq>
              <p:cTn id="352" dur="indefinite" nodeType="mainSeq">
                <p:childTnLst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7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G4D06 -- Where is an S meter found?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2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 a receiver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 an SWR bridge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 a transmitter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 a conductance bridge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23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8" dur="indefinite" restart="never" nodeType="tmRoot">
          <p:childTnLst>
            <p:seq>
              <p:cTn id="359" dur="indefinite" nodeType="mainSeq">
                <p:childTnLst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64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G4D07 -- How much must the power output of a transmitter be raised to change the S- meter reading on a distant receiver from S8 to S9?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2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1.5 times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2 times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4 times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Approximately 8 times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26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5" dur="indefinite" restart="never" nodeType="tmRoot">
          <p:childTnLst>
            <p:seq>
              <p:cTn id="366" dur="indefinite" nodeType="mainSeq">
                <p:childTnLst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1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G7C03 -- What circuit is used to process signals from the RF amplifier and local oscillator then send the result to the IF filter in a superheterodyne receiver?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2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modulator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amplifier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Detector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29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2" dur="indefinite" restart="never" nodeType="tmRoot">
          <p:childTnLst>
            <p:seq>
              <p:cTn id="373" dur="indefinite" nodeType="mainSeq">
                <p:childTnLst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8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G7C04 -- What circuit is used to combine signals from the IF amplifier and BFO and send the result to the AF amplifier in a single-sideband receiver?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3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oscillator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filter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modulator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Product detector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32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9" dur="indefinite" restart="never" nodeType="tmRoot">
          <p:childTnLst>
            <p:seq>
              <p:cTn id="380" dur="indefinite" nodeType="mainSeq">
                <p:childTnLst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85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Generates signal at a specific frequency.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Sine wave.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Square wave.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Amplifier with positive feedback.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= Amplifier gain.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β = Feedback ratio.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Loop Gain = A</a:t>
            </a:r>
            <a:r>
              <a:rPr b="0" lang="el-GR" sz="2400" spc="-1" strike="noStrike" baseline="-25000">
                <a:solidFill>
                  <a:srgbClr val="000000"/>
                </a:solidFill>
                <a:latin typeface="Calibri"/>
              </a:rPr>
              <a:t>V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 x β 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If loop gain &gt; 1 and in phase, circuit will oscillate.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G7C07 -- What is the simplest combination of stages that implement a superheterodyne receiver?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3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amplifier, detector, audio amplifier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amplifier, mixer, IF discriminator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HF oscillator, mixer, detector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HF oscillator, pre-scaler, audio amplifier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35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6" dur="indefinite" restart="never" nodeType="tmRoot">
          <p:childTnLst>
            <p:seq>
              <p:cTn id="387" dur="indefinite" nodeType="mainSeq">
                <p:childTnLst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2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GG7C08 -- What type of circuit is used in many FM receivers to convert signals coming from the IF amplifier to audio?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3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Product detector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inverter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Discriminator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38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3" dur="indefinite" restart="never" nodeType="tmRoot">
          <p:childTnLst>
            <p:seq>
              <p:cTn id="394" dur="indefinite" nodeType="mainSeq">
                <p:childTnLst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9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G7C09 -- Which of the following is needed for a Digital Signal Processor IF filter?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4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analog to digital converter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digital to analog converter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digital processor chip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 these choices are correct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1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06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G7C10 -- How is Digital Signal Processor filtering accomplished?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4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using direct signal phasing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converting the signal from analog to digital and using digital processing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differential spurious phasing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converting the signal from digital to analog and taking the difference of mixing products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4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7" dur="indefinite" restart="never" nodeType="tmRoot">
          <p:childTnLst>
            <p:seq>
              <p:cTn id="408" dur="indefinite" nodeType="mainSeq">
                <p:childTnLst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13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G7C11 -- What is meant by the term "software defined radio" (SDR)?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4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radio in which most major signal processing functions are performed by software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radio which provides computer interface for automatic logging of band and frequency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radio which uses crystal filters designed using software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computer model which can simulate performance of a radio to aid in the design process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7" name="CustomShape 3"/>
          <p:cNvSpPr/>
          <p:nvPr/>
        </p:nvSpPr>
        <p:spPr>
          <a:xfrm>
            <a:off x="0" y="21337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4" dur="indefinite" restart="never" nodeType="tmRoot">
          <p:childTnLst>
            <p:seq>
              <p:cTn id="415" dur="indefinite" nodeType="mainSeq">
                <p:childTnLst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0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CustomShape 1"/>
          <p:cNvSpPr/>
          <p:nvPr/>
        </p:nvSpPr>
        <p:spPr>
          <a:xfrm>
            <a:off x="1828800" y="182520"/>
            <a:ext cx="6857280" cy="2026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G8B02 -- If a receiver mixes a 13.800 MHz VFO with a 14.255 MHz received signal to produce a 455 kHz intermediate frequency (IF) signal, what type of interference will a 13.345 MHz signal produce in the receiver?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49" name="CustomShape 2"/>
          <p:cNvSpPr/>
          <p:nvPr/>
        </p:nvSpPr>
        <p:spPr>
          <a:xfrm>
            <a:off x="457200" y="2378160"/>
            <a:ext cx="8228880" cy="4114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Quadrature noise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Image response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 interference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Intermediate interference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0" name="CustomShape 3"/>
          <p:cNvSpPr/>
          <p:nvPr/>
        </p:nvSpPr>
        <p:spPr>
          <a:xfrm>
            <a:off x="0" y="32004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1" dur="indefinite" restart="never" nodeType="tmRoot">
          <p:childTnLst>
            <p:seq>
              <p:cTn id="422" dur="indefinite" nodeType="mainSeq">
                <p:childTnLst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7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G8B09 -- Why is it good to match receiver bandwidth to the bandwidth of the operating mode?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5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required by FCC rules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minimizes power consumption in the receiver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improves impedance matching of the antenna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results in the best signal to noise ratio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3" name="CustomShape 3"/>
          <p:cNvSpPr/>
          <p:nvPr/>
        </p:nvSpPr>
        <p:spPr>
          <a:xfrm>
            <a:off x="0" y="49528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8" dur="indefinite" restart="never" nodeType="tmRoot">
          <p:childTnLst>
            <p:seq>
              <p:cTn id="429" dur="indefinite" nodeType="mainSeq">
                <p:childTnLst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34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Mobile Installations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Power Connections.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100W HF rig requires 20A or more.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Connect both power leads directly to battery with heavy gauge (#10 or larger) wire.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Fuse BOTH leads at battery.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 NOT use cigarette lighter socket.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 NOT assume vehicle frame is a good ground connection.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45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Mobile Installations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Connections.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Antenna is significantly shorter than 1/4 wavelength, especially on lower bands.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Entire vehicle becomes part of antenna system.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Pay attention to every detail.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most efficient antenna possible.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Solid RF ground connections to vehicle body.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Bonding straps between body panels.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Mount antenna as clear of body parts as possible.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45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Mobile Installations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Mobile interference.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Ignition noise.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Noise blankers on modern tranceivers are usually effective.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Diesel engines do not produce ignition noise.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Alternator whine.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Direct battery connections help.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Vehicle computer.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Motor-driven devices.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Windshield wipers, fans, etc.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5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Colpitts oscillator.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Hartley oscillator.</a:t>
            </a:r>
            <a:endParaRPr b="0" lang="en-US" sz="2800" spc="-1" strike="noStrike">
              <a:latin typeface="Arial"/>
            </a:endParaRPr>
          </a:p>
        </p:txBody>
      </p:sp>
      <p:pic>
        <p:nvPicPr>
          <p:cNvPr id="115" name="Picture 2" descr="C:\Users\Ray\Pictures\colpitts-fig1.gif"/>
          <p:cNvPicPr/>
          <p:nvPr/>
        </p:nvPicPr>
        <p:blipFill>
          <a:blip r:embed="rId1"/>
          <a:stretch/>
        </p:blipFill>
        <p:spPr>
          <a:xfrm>
            <a:off x="4114800" y="2560680"/>
            <a:ext cx="2429640" cy="1828080"/>
          </a:xfrm>
          <a:prstGeom prst="rect">
            <a:avLst/>
          </a:prstGeom>
          <a:ln w="9360">
            <a:noFill/>
          </a:ln>
        </p:spPr>
      </p:pic>
      <p:pic>
        <p:nvPicPr>
          <p:cNvPr id="116" name="Picture 3" descr="C:\Users\Ray\Pictures\Hartley-Oscillator-Basic-Schematic-Circuit-Diagram_thumb.jpg"/>
          <p:cNvPicPr/>
          <p:nvPr/>
        </p:nvPicPr>
        <p:blipFill>
          <a:blip r:embed="rId2"/>
          <a:stretch/>
        </p:blipFill>
        <p:spPr>
          <a:xfrm>
            <a:off x="4114800" y="4664160"/>
            <a:ext cx="2631240" cy="1828080"/>
          </a:xfrm>
          <a:prstGeom prst="rect">
            <a:avLst/>
          </a:prstGeom>
          <a:ln w="9360">
            <a:noFill/>
          </a:ln>
        </p:spPr>
      </p:pic>
      <p:sp>
        <p:nvSpPr>
          <p:cNvPr id="11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1371600" y="3200400"/>
            <a:ext cx="2650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70c0"/>
                </a:solidFill>
                <a:latin typeface="Arial"/>
                <a:ea typeface="Arial"/>
              </a:rPr>
              <a:t>Frequency determined by values of L &amp; C.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9" name="CustomShape 4"/>
          <p:cNvSpPr/>
          <p:nvPr/>
        </p:nvSpPr>
        <p:spPr>
          <a:xfrm>
            <a:off x="1371600" y="5334120"/>
            <a:ext cx="2650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70c0"/>
                </a:solidFill>
                <a:latin typeface="Arial"/>
                <a:ea typeface="Arial"/>
              </a:rPr>
              <a:t>Frequency determined by values of L &amp; C.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CustomShape 1"/>
          <p:cNvSpPr/>
          <p:nvPr/>
        </p:nvSpPr>
        <p:spPr>
          <a:xfrm>
            <a:off x="457200" y="1828800"/>
            <a:ext cx="8228880" cy="2208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AC safety ground required but not usually adequate for RF.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Additional RF ground is required.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462" name="CustomShape 3"/>
          <p:cNvSpPr/>
          <p:nvPr/>
        </p:nvSpPr>
        <p:spPr>
          <a:xfrm>
            <a:off x="1066680" y="4495680"/>
            <a:ext cx="7162200" cy="159948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85840" indent="-285120" algn="ctr"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For lightning safety, AC safety ground &amp; RF ground system must be bonded together!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Typical station installation.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4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465" name="Picture 2" descr="C:\Documents and Settings\Ray\My Documents\My Pictures\house-grounding.jpg"/>
          <p:cNvPicPr/>
          <p:nvPr/>
        </p:nvPicPr>
        <p:blipFill>
          <a:blip r:embed="rId1"/>
          <a:stretch/>
        </p:blipFill>
        <p:spPr>
          <a:xfrm>
            <a:off x="1463760" y="3200400"/>
            <a:ext cx="6582600" cy="3291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Typical station installation.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6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468" name="Picture 2" descr="C:\Documents and Settings\Ray\My Documents\My Pictures\lightningpwrlines.jpg"/>
          <p:cNvPicPr/>
          <p:nvPr/>
        </p:nvPicPr>
        <p:blipFill>
          <a:blip r:embed="rId1"/>
          <a:stretch/>
        </p:blipFill>
        <p:spPr>
          <a:xfrm>
            <a:off x="1828800" y="3200400"/>
            <a:ext cx="5447520" cy="3474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Typical station installation.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471" name="Picture 2" descr="C:\Documents and Settings\Ray\My Documents\My Pictures\lightningtowers.jpg"/>
          <p:cNvPicPr/>
          <p:nvPr/>
        </p:nvPicPr>
        <p:blipFill>
          <a:blip r:embed="rId1"/>
          <a:stretch/>
        </p:blipFill>
        <p:spPr>
          <a:xfrm>
            <a:off x="1828800" y="3200400"/>
            <a:ext cx="5326920" cy="3474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Grounding.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Poor RF grounding can cause shocks or RF burns when touching equipment.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Poor RF grounding can cause hum or buzz on transmitted signal.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Poor RF grounding can cause distortion of transmitted signal.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47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Grounding.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ALWAYS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connect equipment to a single ground point in the shack.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Short piece of copper bar or pipe.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separate conductors for EACH piece of equipment.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Keep ground wires as short as possible.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NEVER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“daisy-chain” equipment grounds.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47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Grounding.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Connect shack ground point to a ground rod or a grounded pipe.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flat, wide conductor.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Copper strap.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Braid.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Keep ground wire as short as possible.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impedance if length approaches 1/4</a:t>
            </a: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λ.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No sharp (90°) bends.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47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Grounding &amp; Ground Loops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Ground loops.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Incorrect grounding can create ground loops.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Ground loops can cause hum or buzz on transmitted signal.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ALWAYS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connect equipment to a single ground point with separate conductors for </a:t>
            </a: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EACH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piece of equipment.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NEVER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“daisy-chain” equipment grounds.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7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Any amateur radio transmitter can cause interference to other nearby devices.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amateur equipment is operating properly, responsibility to fix problem rests with owner of equipment being interfered with.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Try convincing your neighbor!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8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Fundamental overload.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Strong signal from amateur transmitter overwhelms receiver front-end.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Usually occurs in nearby TV or radio receivers.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Solution is to reduce strength of signal entering receiver.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 high-pass filters to TV or FM receivers.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 low-pass filters to AM receivers.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Usually VERY difficult to do since antenna is internal.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8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Pierce oscillator.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Crystals.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Usually small wafer of quartz with precise dimensions.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Piezoelectric effect.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Crystal deforms mechanically when voltage applied.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Voltage generated when crystal deformed.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21" name="Picture 2" descr="C:\Users\Ray\Pictures\pierce oscillator.gif"/>
          <p:cNvPicPr/>
          <p:nvPr/>
        </p:nvPicPr>
        <p:blipFill>
          <a:blip r:embed="rId1"/>
          <a:stretch/>
        </p:blipFill>
        <p:spPr>
          <a:xfrm>
            <a:off x="4114800" y="2560680"/>
            <a:ext cx="2429640" cy="1828080"/>
          </a:xfrm>
          <a:prstGeom prst="rect">
            <a:avLst/>
          </a:prstGeom>
          <a:ln w="9360">
            <a:noFill/>
          </a:ln>
        </p:spPr>
      </p:pic>
      <p:sp>
        <p:nvSpPr>
          <p:cNvPr id="122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>
            <a:off x="1371600" y="3200400"/>
            <a:ext cx="265032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70c0"/>
                </a:solidFill>
                <a:latin typeface="Arial"/>
                <a:ea typeface="Arial"/>
              </a:rPr>
              <a:t>Frequency determined by crystal.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Common-mode &amp; direct pick-up.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Common-mode.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RF is picked up by external wiring &amp; conducted into interior of device.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Prevent RF from entering device.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The ferrite choke is your best friend!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By-pass capacitors.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8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Common-mode &amp; direct pick-up.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Direct pick-up.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RF is radiated directly into interior of device.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Difficult to resolve.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8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Harmonics.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Amateur equipment is NOT operating properly.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Harmonics can fall on frequency of another receiver.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 baseline="30000">
                <a:solidFill>
                  <a:srgbClr val="000000"/>
                </a:solidFill>
                <a:latin typeface="Calibri"/>
              </a:rPr>
              <a:t>nd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harmonic of 6m band falls in the FM broadcast band.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Reduce strength of harmonics being radiated.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 low-pass filter to transmitter.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8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Rectification.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Poor connection between 2 conductors can act like a mixer.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Mixer products can fall on frequency receiver is tuned to.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Find &amp; repair poor connection.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49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Arcing.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Any spark or sustained arc generates noise across a WIDE range of frequencies.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Can interfere with both amateur radio &amp; consumer devices.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(RFI).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Arcing.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AC power line noise.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Nearly continuous crackling buzz.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come &amp; go depending on temperature or humidity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Defective power line insulators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Motors or welders.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Noise only present when offending equipment is operated.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49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Suppression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Filters.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Series resistance or inductance.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Parallel (by-pass) capacitors.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Small capacitor across wiring terminals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RF Interference Suppression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Form wires &amp; cables into a coil.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Snap-on ferrite chokes.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Prevent common-mode RF signals from entering device.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Prevent interference generated by device from being radiated.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HF Station Installation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G4A15 -- Which of the following can be a symptom of transmitted RF being picked up by an audio cable carrying AFSK data signals between a computer and a transceiver?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0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VOX circuit does not un-key the transmitter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transmitter signal is distorted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Frequent connection timeouts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02" name="CustomShape 3"/>
          <p:cNvSpPr/>
          <p:nvPr/>
        </p:nvSpPr>
        <p:spPr>
          <a:xfrm>
            <a:off x="0" y="4495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5" dur="indefinite" restart="never" nodeType="tmRoot">
          <p:childTnLst>
            <p:seq>
              <p:cTn id="436" dur="indefinite" nodeType="mainSeq">
                <p:childTnLst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1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G4C01 -- Which of the following might be useful in reducing RF interference to audio-frequency devices?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0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Bypass inductor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Bypass capacitor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Forward-biased diode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Reverse-biased diode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05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2" dur="indefinite" restart="never" nodeType="tmRoot">
          <p:childTnLst>
            <p:seq>
              <p:cTn id="443" dur="indefinite" nodeType="mainSeq">
                <p:childTnLst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8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Variable-frequency oscillator (VFO).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Make either L or C adjustable (usually C).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Not as stable.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Used to tune radio to different frequencies.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126" name="Picture 2" descr="C:\Users\Ray\Pictures\vfo-after-oblique.jpg"/>
          <p:cNvPicPr/>
          <p:nvPr/>
        </p:nvPicPr>
        <p:blipFill>
          <a:blip r:embed="rId1"/>
          <a:stretch/>
        </p:blipFill>
        <p:spPr>
          <a:xfrm>
            <a:off x="3200400" y="4389480"/>
            <a:ext cx="2355120" cy="2285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G4C02 -- Which of the following could be a cause of interference covering a wide range of frequencies?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0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Not using a balun or line isolator to feed balanced antennas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Lack of rectification of the transmitter's signal in power conductors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Arcing at a poor electrical connection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use of horizontal rather than vertical antennas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08" name="CustomShape 3"/>
          <p:cNvSpPr/>
          <p:nvPr/>
        </p:nvSpPr>
        <p:spPr>
          <a:xfrm>
            <a:off x="0" y="43434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9" dur="indefinite" restart="never" nodeType="tmRoot">
          <p:childTnLst>
            <p:seq>
              <p:cTn id="450" dur="indefinite" nodeType="mainSeq">
                <p:childTnLst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55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G4C03 -- What sound is heard from an audio device or telephone if there is interference from a nearby single sideband phone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1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steady hum whenever the transmitter is on the air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On-and-off humming or clicking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Distorted speech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Clearly audible speech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11" name="CustomShape 3"/>
          <p:cNvSpPr/>
          <p:nvPr/>
        </p:nvSpPr>
        <p:spPr>
          <a:xfrm>
            <a:off x="0" y="38862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6" dur="indefinite" restart="never" nodeType="tmRoot">
          <p:childTnLst>
            <p:seq>
              <p:cTn id="457" dur="indefinite" nodeType="mainSeq">
                <p:childTnLst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62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G4C04 -- What is the effect on an audio device or telephone system if there is interference from a nearby CW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1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On-and-off humming or clicking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CW signal at a nearly pure audio frequency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chirpy CW signal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Severely distorted audio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14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63" dur="indefinite" restart="never" nodeType="tmRoot">
          <p:childTnLst>
            <p:seq>
              <p:cTn id="464" dur="indefinite" nodeType="mainSeq">
                <p:childTnLst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69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CustomShape 1"/>
          <p:cNvSpPr/>
          <p:nvPr/>
        </p:nvSpPr>
        <p:spPr>
          <a:xfrm>
            <a:off x="1828800" y="182520"/>
            <a:ext cx="6857280" cy="2026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G4C05 -- What might be the problem if you receive an RF burn when touching your equipment while transmitting on an HF band, assuming the equipment is connected to a ground rod?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16" name="CustomShape 2"/>
          <p:cNvSpPr/>
          <p:nvPr/>
        </p:nvSpPr>
        <p:spPr>
          <a:xfrm>
            <a:off x="457200" y="2286000"/>
            <a:ext cx="8228880" cy="4206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Flat braid rather than round wire has been used for the ground wire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Insulated wire has been used for the ground wire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ground rod is resonant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ground wire has high impedance on that frequency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17" name="CustomShape 3"/>
          <p:cNvSpPr/>
          <p:nvPr/>
        </p:nvSpPr>
        <p:spPr>
          <a:xfrm>
            <a:off x="0" y="52578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0" dur="indefinite" restart="never" nodeType="tmRoot">
          <p:childTnLst>
            <p:seq>
              <p:cTn id="471" dur="indefinite" nodeType="mainSeq">
                <p:childTnLst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7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G4C06 -- What effect can be caused by a resonant ground connection?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1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Overheating of ground straps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Corrosion of the ground rod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RF voltages on the enclosures of station equipment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ground loop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20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7" dur="indefinite" restart="never" nodeType="tmRoot">
          <p:childTnLst>
            <p:seq>
              <p:cTn id="478" dur="indefinite" nodeType="mainSeq">
                <p:childTnLst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83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G4C07 -- What is one good way to avoid unwanted effects of stray RF energy in an amateur station?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2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 all equipment grounds together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Install an RF filter in series with the ground wire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a ground loop for best conductivity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Install a few ferrite beads on the ground wire where it connects to your station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23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84" dur="indefinite" restart="never" nodeType="tmRoot">
          <p:childTnLst>
            <p:seq>
              <p:cTn id="485" dur="indefinite" nodeType="mainSeq">
                <p:childTnLst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0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G4C08 -- Which of the following would reduce RF interference caused by common-mode current on an audio cable?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2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Placing a ferrite bead around the cable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Adding series capacitors to the conductors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Adding shunt inductors to the conductors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Adding an additional insulating jacket to the cable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26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1" dur="indefinite" restart="never" nodeType="tmRoot">
          <p:childTnLst>
            <p:seq>
              <p:cTn id="492" dur="indefinite" nodeType="mainSeq">
                <p:childTnLst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7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G4C09 -- How can a ground loop be avoided?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2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 all ground conductors in series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 the AC neutral conductor to the ground wire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Avoid using lock washers and star washers when making ground connections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 all ground conductors to a single point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29" name="CustomShape 3"/>
          <p:cNvSpPr/>
          <p:nvPr/>
        </p:nvSpPr>
        <p:spPr>
          <a:xfrm>
            <a:off x="0" y="49528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8" dur="indefinite" restart="never" nodeType="tmRoot">
          <p:childTnLst>
            <p:seq>
              <p:cTn id="499" dur="indefinite" nodeType="mainSeq">
                <p:childTnLst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04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G4C10 -- What could be a symptom of a ground loop somewhere in your station?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3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 receive reports of "hum" on your station's transmitted signal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SWR reading for one or more antennas is suddenly very high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item of station equipment starts to draw excessive amounts of current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 receive reports of harmonic interference from your station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32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5" dur="indefinite" restart="never" nodeType="tmRoot">
          <p:childTnLst>
            <p:seq>
              <p:cTn id="506" dur="indefinite" nodeType="mainSeq">
                <p:childTnLst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11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G4E03 -- Which of the following direct, fused power connections would be the best for a 100 watt HF mobile installation?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3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the battery using heavy gauge wire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the alternator or generator using heavy gauge wire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the battery using resistor wire 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the alternator or generator using resistor wire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35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2" dur="indefinite" restart="never" nodeType="tmRoot">
          <p:childTnLst>
            <p:seq>
              <p:cTn id="513" dur="indefinite" nodeType="mainSeq">
                <p:childTnLst>
                  <p:par>
                    <p:cTn id="514" fill="hold">
                      <p:stCondLst>
                        <p:cond delay="indefinite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18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Variable-frequency oscillator (VFO).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Crystal-controlled” VFO’s.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Phase-Lock-Loop (PLL).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Direct Digital Synthesis (DDS)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Stability of crystal oscillator.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controlled by software.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G4E04 -- Why is it best NOT to draw the DC power for a 100-watt HF transceiver from an automobile's auxiliary power socket?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3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socket is not wired with an RF-shielded power cable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socket's wiring may be inadequate for the current being drawn by the transceiver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DC polarity of the socket is reversed from the polarity of modern HF transceivers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Drawing more than 50 watts from this socket could cause the engine to overheat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38" name="CustomShape 3"/>
          <p:cNvSpPr/>
          <p:nvPr/>
        </p:nvSpPr>
        <p:spPr>
          <a:xfrm>
            <a:off x="0" y="32767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9" dur="indefinite" restart="never" nodeType="tmRoot">
          <p:childTnLst>
            <p:seq>
              <p:cTn id="520" dur="indefinite" nodeType="mainSeq">
                <p:childTnLst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25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G4E05 -- Which of the following most limits the effectiveness of an HF mobile transceiver operating in the 75 meter band?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4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“Picket Fencing” signal variation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wire gauge of the DC power line to the transceiver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antenna system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FCC rules limiting mobile output power on the 75 meter band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41" name="CustomShape 3"/>
          <p:cNvSpPr/>
          <p:nvPr/>
        </p:nvSpPr>
        <p:spPr>
          <a:xfrm>
            <a:off x="0" y="38862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6" dur="indefinite" restart="never" nodeType="tmRoot">
          <p:childTnLst>
            <p:seq>
              <p:cTn id="527" dur="indefinite" nodeType="mainSeq">
                <p:childTnLst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32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G4E07 -- Which of the following may cause interference to be heard in the receiver of an HF radio installed in a recent model vehicle?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4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battery charging system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fuel delivery system 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vehicle control computer 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44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3" dur="indefinite" restart="never" nodeType="tmRoot">
          <p:childTnLst>
            <p:seq>
              <p:cTn id="534" dur="indefinite" nodeType="mainSeq">
                <p:childTnLst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39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G7C06 -- What should be the impedance of a low-pass filter as compared to the impedance of the transmission line into which it is inserted?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4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Substantially higher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About the same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Substantially lower</a:t>
            </a:r>
            <a:endParaRPr b="0" lang="en-US" sz="3200" spc="-1" strike="noStrike">
              <a:latin typeface="Arial"/>
            </a:endParaRPr>
          </a:p>
          <a:p>
            <a:pPr marL="519480" indent="-51876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Twice the transmission line impedance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47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40" dur="indefinite" restart="never" nodeType="tmRoot">
          <p:childTnLst>
            <p:seq>
              <p:cTn id="541" dur="indefinite" nodeType="mainSeq">
                <p:childTnLst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46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Mixing is also known as heterodyning.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Used to change the frequency of a signal.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Mathematically multiplies 2 frequencies together, generating 4 output frequencies.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Operation of a mixer is similar to operation of detectors &amp; modulators.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32" name="Picture 2" descr="C:\Users\Ray\Pictures\IdealMixer.jpg"/>
          <p:cNvPicPr/>
          <p:nvPr/>
        </p:nvPicPr>
        <p:blipFill>
          <a:blip r:embed="rId1"/>
          <a:stretch/>
        </p:blipFill>
        <p:spPr>
          <a:xfrm>
            <a:off x="1828800" y="2560680"/>
            <a:ext cx="5711040" cy="3931560"/>
          </a:xfrm>
          <a:prstGeom prst="rect">
            <a:avLst/>
          </a:prstGeom>
          <a:ln w="9360">
            <a:noFill/>
          </a:ln>
        </p:spPr>
      </p:pic>
      <p:sp>
        <p:nvSpPr>
          <p:cNvPr id="13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182880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Continuous Wave (CW)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signal at one frequency whose amplitude never varies.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Normally used to refer to turning the signal on &amp; off in a specific pattern to convey information.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Morse Code.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Single-balanced mixer.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Local oscillator or input signal is suppressed, but not both.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35" name="Picture 2" descr="C:\Users\Ray\Pictures\diode_single_balanced_mixer.gif"/>
          <p:cNvPicPr/>
          <p:nvPr/>
        </p:nvPicPr>
        <p:blipFill>
          <a:blip r:embed="rId1"/>
          <a:stretch/>
        </p:blipFill>
        <p:spPr>
          <a:xfrm>
            <a:off x="3017880" y="3565440"/>
            <a:ext cx="3867840" cy="3017160"/>
          </a:xfrm>
          <a:prstGeom prst="rect">
            <a:avLst/>
          </a:prstGeom>
          <a:ln w="9360"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000000"/>
                </a:solidFill>
                <a:latin typeface="Calibri"/>
              </a:rPr>
              <a:t>Signal Processing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457200" y="1371600"/>
            <a:ext cx="8076600" cy="2133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Double-balanced mixer.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RF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&amp;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LO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are suppressed leaving only sum &amp; difference frequencies.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39" name="Picture 3" descr="C:\Users\Ray\Pictures\diode_double_balanced_mixer.gif"/>
          <p:cNvPicPr/>
          <p:nvPr/>
        </p:nvPicPr>
        <p:blipFill>
          <a:blip r:embed="rId1"/>
          <a:stretch/>
        </p:blipFill>
        <p:spPr>
          <a:xfrm>
            <a:off x="2590920" y="3276720"/>
            <a:ext cx="4190400" cy="30934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Multipliers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multiplier stage creates a multiple of the input frequency.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 amplifier stage designed to have a lot of distortion (harmonics) &amp; output circuit is tuned to the desired harmonic.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Class C amplifier.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Used in VHF/UHF transmitters to generate FM/PM modulated signal at a low frequency &amp; then multiplied to the desired frequency.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Plate modulation.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Originally, AM was produced by varying the DC plate voltage to the final stage of a transmitter.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If solid-state transmitter, substitute collector or drain for plate.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Requires a LOT of audio power.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 kW transmitter needs 1 kW of audio!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Screen modulation.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Applied AF to screen voltage of final stage.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AF power required, but lower quality.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4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57200" y="1828800"/>
            <a:ext cx="838116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AM can be generated by mixing the modulating signal 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 with a carrier 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Using a single-balanced mixer, an AM signal is produced.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Using a double-balanced mixer, a double-sideband (DSB) signal is produced.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533520" y="1828800"/>
            <a:ext cx="838116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AM can be generated by mixing the modulating signal 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 with a carrier 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148" name="Picture 3" descr="C:\Users\Ray\Pictures\Am-sidebands.png"/>
          <p:cNvPicPr/>
          <p:nvPr/>
        </p:nvPicPr>
        <p:blipFill>
          <a:blip r:embed="rId1"/>
          <a:stretch/>
        </p:blipFill>
        <p:spPr>
          <a:xfrm>
            <a:off x="3017880" y="4297320"/>
            <a:ext cx="3150360" cy="2377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457200" y="1828800"/>
            <a:ext cx="838116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Using a double-balanced mixer, a double-sideband (DSB) signal is produced.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x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, 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–f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151" name="Picture 7" descr=""/>
          <p:cNvPicPr/>
          <p:nvPr/>
        </p:nvPicPr>
        <p:blipFill>
          <a:blip r:embed="rId1"/>
          <a:stretch/>
        </p:blipFill>
        <p:spPr>
          <a:xfrm>
            <a:off x="3017880" y="4297320"/>
            <a:ext cx="3171240" cy="2399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The double-sideband signal is then converted to a SSB signal by filtering out the unwanted sideband.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Filter method of SSB generation.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154" name="Picture 8" descr=""/>
          <p:cNvPicPr/>
          <p:nvPr/>
        </p:nvPicPr>
        <p:blipFill>
          <a:blip r:embed="rId1"/>
          <a:stretch/>
        </p:blipFill>
        <p:spPr>
          <a:xfrm>
            <a:off x="5303880" y="4206960"/>
            <a:ext cx="3199680" cy="2420280"/>
          </a:xfrm>
          <a:prstGeom prst="rect">
            <a:avLst/>
          </a:prstGeom>
          <a:ln w="9360">
            <a:noFill/>
          </a:ln>
        </p:spPr>
      </p:pic>
      <p:pic>
        <p:nvPicPr>
          <p:cNvPr id="155" name="Picture 9" descr=""/>
          <p:cNvPicPr/>
          <p:nvPr/>
        </p:nvPicPr>
        <p:blipFill>
          <a:blip r:embed="rId2"/>
          <a:stretch/>
        </p:blipFill>
        <p:spPr>
          <a:xfrm>
            <a:off x="1279440" y="4206960"/>
            <a:ext cx="3199680" cy="2424960"/>
          </a:xfrm>
          <a:prstGeom prst="rect">
            <a:avLst/>
          </a:prstGeom>
          <a:ln w="9360">
            <a:noFill/>
          </a:ln>
        </p:spPr>
      </p:pic>
      <p:sp>
        <p:nvSpPr>
          <p:cNvPr id="156" name="CustomShape 3"/>
          <p:cNvSpPr/>
          <p:nvPr/>
        </p:nvSpPr>
        <p:spPr>
          <a:xfrm>
            <a:off x="4479840" y="5211720"/>
            <a:ext cx="823320" cy="45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70c0"/>
                </a:solidFill>
                <a:latin typeface="Arial"/>
                <a:ea typeface="Arial"/>
              </a:rPr>
              <a:t>OR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Phase method of SSB generation.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 double-balanced mixers.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 carrier signals 90° out-of-phase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 modulating signals 90° out-of-phase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REALLY difficult to create in hardware.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Easy to create in software.</a:t>
            </a:r>
            <a:endParaRPr b="0" lang="en-US" sz="2000" spc="-1" strike="noStrike">
              <a:latin typeface="Arial"/>
            </a:endParaRPr>
          </a:p>
          <a:p>
            <a:pPr lvl="5" marL="25146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Method used by software-defined radios.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Advantages of SSB.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Transmitter power used more effectively.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 AM signal, 1/2 of power is in carrier.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 AM signal, 1/2 of remaining power is in each sideband.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Sidebands carry same information.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 AM, only 25% of available power is used to transmit the information.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 SSB, 100% of transmitter power is used.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1/2 the bandwidth of AM.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182880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Modulation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Changing a signal in some manner to convey information.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change amplitude (AM).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change frequency (FM).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change phase (PM).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 signal with no information is “unmodulated”.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Frequency &amp; Phase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 modulation (FM).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Carrier frequency deviates in proportion to amplitude of the modulating signal.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Phase modulation (PM).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Carrier frequency deviates in proportion to both the amplitude and the frequency of the modulating signal.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By changing the audio frequency response of the modulator, an FM modulator can be used to generate PM and vice versa.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Modulators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Frequency &amp; Phase Modulators.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Both FM &amp; PM sound the same on the air (almost).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Only difference is in frequency response of the audio.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Both FM &amp; PM can be demodulated with the same circuitry.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Location of modulator circuit determines whether FM or PM is produced.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FM = modulation applied to oscillator circuit.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PM = modulation applied to amplifier stage following the oscillator.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Radio’s Building Blocks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G4D08 -- What frequency range is occupied by a 3 kHz LSB signal when the displayed carrier frequency is set to 7.178 MHz?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7.178 to 7.181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7.178 to 7.184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7.175 to 7.178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7.1765 to 7.1795 MHz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G4D09 -- What frequency range is occupied by a 3 kHz USB signal with the displayed carrier frequency set to 14.347 MHz?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14.347 to 14.647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14.347 to 14.350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14.344 to 14.347 MHz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14.3455 to 14.3485 MHz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G4D10 -- How close to the lower edge of the 40 meter General Class phone segment should your displayed carrier frequency be when using 3 kHz wide LSB?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3 kHz above the edge of the segment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3 kHz below the edge of the segment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Your displayed carrier frequency may be set at the edge of the segment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1 kHz above the edge of the segment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G4D11 -- How close to the upper edge of the 20 meter General Class band should your displayed carrier frequency be when using 3 kHz wide USB?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3 kHz above the edge of the band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3 kHz below the edge of the band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Your displayed carrier frequency may be set at the edge of the band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least 1 kHz below the edge of the band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G7B07 -- What are the basic components of virtually all sine wave oscillators?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amplifier and a divider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frequency multiplier and a mixer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circulator and a filter operating in a feed-forward loop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filter and an amplifier operating in a feedback loop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79" name="CustomShape 3"/>
          <p:cNvSpPr/>
          <p:nvPr/>
        </p:nvSpPr>
        <p:spPr>
          <a:xfrm>
            <a:off x="0" y="4495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G7B09 -- What determines the frequency of an LC oscillator?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number of stages in the counter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number of stages in the divider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inductance and capacitance in the tank circuit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time delay of the lag circuit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0" y="3352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G7C05 -- Which of the following is an advantage of a transceiver controlled by a direct digital synthesizer (DDS)?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 Wide tuning range and no need for band switching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 Relatively high power output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 Relatively low power consumption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Variable frequency with the stability of a crystal oscillator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0" y="4495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G8A04 -- What emission is produced by a reactance modulator connected to an RF power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Multiplex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Amplitude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Pulse modulation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182880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Modulation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Changing a signal in some manner to convey information.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Voice mode or phone.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Information is voice.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Analog.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Digital.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Data mode or digital mode.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Information is data.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G8A06 -- What is one advantage of carrier suppression in a single-sideband phone transmission?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Audio fidelity is improved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Greater modulation percentage is obtainable with lower distortion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Available transmitter power can be used more effectively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Simpler receiving equipment can be used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0" y="38862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G8B01 -- What receiver stage combines a 14.250 MHz input signal with a 13.795 MHz oscillator signal to produce a 455 kHz intermediate frequency (IF)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Mixer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BFO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VFO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Discriminator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G8B03 -- What is another term for the mixing of two RF signals?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Heterodyning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Synthesizing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Cancellation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inverting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G8B04 -- What is the name of the stage in a VHF FM transmitter that generates a harmonic of a lower frequency signal to reach the desired operating frequency?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Mixer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Reactance modulator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Pre-emphasis network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Multiplier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00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 Modes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CW, AM, &amp; SSB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All are types of AM modes.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All can be generated with the same basic transmitter structure.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lvl="1" marL="743040" indent="-2851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CW Transmitters</a:t>
            </a:r>
            <a:endParaRPr b="0" lang="en-US" sz="36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Oscillator.</a:t>
            </a:r>
            <a:endParaRPr b="0" lang="en-US" sz="32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Crystal controlled.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VFO</a:t>
            </a:r>
            <a:endParaRPr b="0" lang="en-US" sz="28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 mixer for multi-band.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Buffer (optional).</a:t>
            </a:r>
            <a:endParaRPr b="0" lang="en-US" sz="32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Reduces “chirp”.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Power amplifier.</a:t>
            </a:r>
            <a:endParaRPr b="0" lang="en-US" sz="32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Non-linear okay.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lvl="1" marL="743040" indent="-2851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CW Transmitters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07" name="Picture 5" descr="C:\Users\Ray\Pictures\Cw-transmitter-block-diagram.gif"/>
          <p:cNvPicPr/>
          <p:nvPr/>
        </p:nvPicPr>
        <p:blipFill>
          <a:blip r:embed="rId1"/>
          <a:stretch/>
        </p:blipFill>
        <p:spPr>
          <a:xfrm>
            <a:off x="1371600" y="2971800"/>
            <a:ext cx="7050960" cy="29710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 Phone Transmitters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 modulator between oscillator &amp; mixer.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Single-balanced mixer.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Or unbalance a double-balanced mixer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SSB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Double-balanced mixer &amp; sideband filter.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amplifier stages following modulator </a:t>
            </a: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MUST BE LINEAR!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 Phone Transmitters</a:t>
            </a:r>
            <a:endParaRPr b="0" lang="en-US" sz="36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 should not occupy more bandwidth than that dictated by “good amateur practice”.</a:t>
            </a:r>
            <a:endParaRPr b="0" lang="en-US" sz="32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On 60m, limit is 2.8 kHz by regulation.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FM Transmitters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Normally, FM modulation is accomplished at a low frequency &amp; multiplied to operating frequency.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182880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Amplitude Modulated Modes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Amplitude Modulation (AM).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Carrier plus two sidebands are transmitted.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fidelity.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Single-Sideband (SSB).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Carrier &amp; one sideband are suppressed.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Lower Sideband (LSB).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Only lower sideband is transmitted.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Upper sideband (USB).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Only upper sideband is transmitted.</a:t>
            </a:r>
            <a:endParaRPr b="0" lang="en-US" sz="20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efficiency.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Less bandwidth.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FM Transmitters</a:t>
            </a:r>
            <a:endParaRPr b="0" lang="en-US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16" name="Picture 7" descr=""/>
          <p:cNvPicPr/>
          <p:nvPr/>
        </p:nvPicPr>
        <p:blipFill>
          <a:blip r:embed="rId1"/>
          <a:stretch/>
        </p:blipFill>
        <p:spPr>
          <a:xfrm>
            <a:off x="1066680" y="2819520"/>
            <a:ext cx="7403400" cy="3428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FM Transmitters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Not only is frequency multiplied, but deviation is also.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Smaller deviation is easier to accomplish with low distortion.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Amplifier stages do NOT have to be linear.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Multiplier stages by their very nature are not linear.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FM Transmitters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Bandwidth.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FCC also limits FM &amp; PM transmissions to that dictated by “good amateur practice”.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FM &amp; PM have an infinite number of sidebands.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Sidebands decrease in amplitude as difference from carrier frequency increases.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Bandwidth of FM &amp; PM signals is: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BW = 2 x 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D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+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 </a:t>
            </a:r>
            <a:endParaRPr b="0" lang="en-US" sz="2400" spc="-1" strike="noStrike">
              <a:latin typeface="Arial"/>
            </a:endParaRPr>
          </a:p>
          <a:p>
            <a:pPr marL="1143000" indent="-227880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en-US" sz="2400" spc="-1" strike="noStrike">
              <a:latin typeface="Arial"/>
            </a:endParaRPr>
          </a:p>
          <a:p>
            <a:pPr marL="1143000" indent="-22788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Overmodulation – AM modes.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Distorts audio.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Excessive bandwidth.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Caused by: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Talking too loudly.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Transmitter not adjusted properly.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Speak normally.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Adjust microphone gain so that ALC peaks at but does not exceed “0”.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24" name="Picture 5" descr="C:\Users\Ray\Pictures\figure-9b.jpg"/>
          <p:cNvPicPr/>
          <p:nvPr/>
        </p:nvPicPr>
        <p:blipFill>
          <a:blip r:embed="rId1"/>
          <a:stretch/>
        </p:blipFill>
        <p:spPr>
          <a:xfrm>
            <a:off x="5486400" y="2103480"/>
            <a:ext cx="2756880" cy="2193120"/>
          </a:xfrm>
          <a:prstGeom prst="rect">
            <a:avLst/>
          </a:prstGeom>
          <a:ln w="9360">
            <a:noFill/>
          </a:ln>
        </p:spPr>
      </p:pic>
      <p:pic>
        <p:nvPicPr>
          <p:cNvPr id="225" name="Picture 6" descr="C:\Users\Ray\Pictures\figure-8.jpg"/>
          <p:cNvPicPr/>
          <p:nvPr/>
        </p:nvPicPr>
        <p:blipFill>
          <a:blip r:embed="rId2"/>
          <a:stretch/>
        </p:blipFill>
        <p:spPr>
          <a:xfrm>
            <a:off x="2286000" y="2103480"/>
            <a:ext cx="2728080" cy="2193120"/>
          </a:xfrm>
          <a:prstGeom prst="rect">
            <a:avLst/>
          </a:prstGeom>
          <a:ln w="9360">
            <a:noFill/>
          </a:ln>
        </p:spPr>
      </p:pic>
      <p:pic>
        <p:nvPicPr>
          <p:cNvPr id="226" name="Picture 2" descr="C:\Users\Ray\Pictures\figure-4.jpg"/>
          <p:cNvPicPr/>
          <p:nvPr/>
        </p:nvPicPr>
        <p:blipFill>
          <a:blip r:embed="rId3"/>
          <a:stretch/>
        </p:blipFill>
        <p:spPr>
          <a:xfrm>
            <a:off x="2286000" y="4389480"/>
            <a:ext cx="2728080" cy="2193120"/>
          </a:xfrm>
          <a:prstGeom prst="rect">
            <a:avLst/>
          </a:prstGeom>
          <a:ln w="9360">
            <a:noFill/>
          </a:ln>
        </p:spPr>
      </p:pic>
      <p:pic>
        <p:nvPicPr>
          <p:cNvPr id="227" name="Picture 3" descr="C:\Users\Ray\Pictures\figure-5.jpg"/>
          <p:cNvPicPr/>
          <p:nvPr/>
        </p:nvPicPr>
        <p:blipFill>
          <a:blip r:embed="rId4"/>
          <a:stretch/>
        </p:blipFill>
        <p:spPr>
          <a:xfrm>
            <a:off x="5486400" y="4389480"/>
            <a:ext cx="2728080" cy="2193120"/>
          </a:xfrm>
          <a:prstGeom prst="rect">
            <a:avLst/>
          </a:prstGeom>
          <a:ln w="9360">
            <a:noFill/>
          </a:ln>
        </p:spPr>
      </p:pic>
      <p:sp>
        <p:nvSpPr>
          <p:cNvPr id="228" name="CustomShape 2"/>
          <p:cNvSpPr/>
          <p:nvPr/>
        </p:nvSpPr>
        <p:spPr>
          <a:xfrm>
            <a:off x="1193040" y="2895480"/>
            <a:ext cx="813240" cy="577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Arial"/>
              </a:rPr>
              <a:t>AM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29" name="CustomShape 3"/>
          <p:cNvSpPr/>
          <p:nvPr/>
        </p:nvSpPr>
        <p:spPr>
          <a:xfrm>
            <a:off x="914400" y="5105520"/>
            <a:ext cx="1096200" cy="577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Arial"/>
              </a:rPr>
              <a:t>SSB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30" name="CustomShape 4"/>
          <p:cNvSpPr/>
          <p:nvPr/>
        </p:nvSpPr>
        <p:spPr>
          <a:xfrm>
            <a:off x="2478240" y="1736640"/>
            <a:ext cx="2257920" cy="394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100% Modulation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1" name="CustomShape 5"/>
          <p:cNvSpPr/>
          <p:nvPr/>
        </p:nvSpPr>
        <p:spPr>
          <a:xfrm>
            <a:off x="5769720" y="1736640"/>
            <a:ext cx="2131560" cy="394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Overmodulation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Overmodulation – AM modes.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Two-tone test.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2 tones MUST NOT be harmonically related.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ARRL Lab uses 700 Hz &amp; 1900 Hz.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Observe transmitter output on an oscilloscope, or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spectrum analyzer to observe spurious signals.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3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Speech processors.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a.k.a. – Speech compressor.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Increases average power.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Used to improve readability of SSB signals under poor conditions.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Improper adjustment can result in:</a:t>
            </a:r>
            <a:endParaRPr b="0" lang="en-US" sz="2800" spc="-1" strike="noStrike">
              <a:latin typeface="Arial"/>
            </a:endParaRPr>
          </a:p>
          <a:p>
            <a:pPr lvl="3" marL="1770480" indent="-5122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Distorted speech.</a:t>
            </a:r>
            <a:endParaRPr b="0" lang="en-US" sz="2000" spc="-1" strike="noStrike">
              <a:latin typeface="Arial"/>
            </a:endParaRPr>
          </a:p>
          <a:p>
            <a:pPr lvl="3" marL="1770480" indent="-5122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Splatter.</a:t>
            </a:r>
            <a:endParaRPr b="0" lang="en-US" sz="2000" spc="-1" strike="noStrike">
              <a:latin typeface="Arial"/>
            </a:endParaRPr>
          </a:p>
          <a:p>
            <a:pPr lvl="3" marL="1770480" indent="-5122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Excessive background pickup.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Overdeviation – FM &amp; PM modes.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Excessive bandwidth.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Audio distortion.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Chopping” of received signal.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Most transmitters have circuits to limit deviation.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Key clicks.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CW is actually an AM signal 100% modulated with a square wave.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square wave consists of a fundamental and an infinite number of odd harmonics.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Therefore, a CW signal with a square keying envelope is infinitely wide!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457200" y="1828800"/>
            <a:ext cx="8228880" cy="1675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Key clicks.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Add gradual rise &amp; fall to keying signal.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42" name="Picture 8" descr="C:\Users\Ray\Pictures\PROms8CWE_small.jpg"/>
          <p:cNvPicPr/>
          <p:nvPr/>
        </p:nvPicPr>
        <p:blipFill>
          <a:blip r:embed="rId1"/>
          <a:stretch/>
        </p:blipFill>
        <p:spPr>
          <a:xfrm>
            <a:off x="5303880" y="4022640"/>
            <a:ext cx="2467800" cy="2378880"/>
          </a:xfrm>
          <a:prstGeom prst="rect">
            <a:avLst/>
          </a:prstGeom>
          <a:ln w="9360">
            <a:noFill/>
          </a:ln>
        </p:spPr>
      </p:pic>
      <p:pic>
        <p:nvPicPr>
          <p:cNvPr id="243" name="Picture 10" descr="C:\Users\Ray\Pictures\PROms2CWE.jpg"/>
          <p:cNvPicPr/>
          <p:nvPr/>
        </p:nvPicPr>
        <p:blipFill>
          <a:blip r:embed="rId2"/>
          <a:stretch/>
        </p:blipFill>
        <p:spPr>
          <a:xfrm>
            <a:off x="1828800" y="4022640"/>
            <a:ext cx="2467800" cy="2380680"/>
          </a:xfrm>
          <a:prstGeom prst="rect">
            <a:avLst/>
          </a:prstGeom>
          <a:ln w="9360">
            <a:noFill/>
          </a:ln>
        </p:spPr>
      </p:pic>
      <p:sp>
        <p:nvSpPr>
          <p:cNvPr id="244" name="CustomShape 3"/>
          <p:cNvSpPr/>
          <p:nvPr/>
        </p:nvSpPr>
        <p:spPr>
          <a:xfrm>
            <a:off x="1828800" y="3657600"/>
            <a:ext cx="2467800" cy="364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2ms – Key Clicks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5303880" y="3657600"/>
            <a:ext cx="2467800" cy="364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8ms – No Key Clicks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182880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Angle Modulated Modes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Frequency Modulation (FM).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 change proportional to amplitude of modulating signal.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Deviation = amount of frequency change.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Phase Modulation (PM).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 change proportional to </a:t>
            </a: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both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amplitude and frequency of modulating signal.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Constant power whether modulated or not.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Signal Quality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Digital mode concerns.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Overmodulation results in: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Distortion.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Excessive bandwidth.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Splatter.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Inability of receiving station to decode signals.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Adjust signal so that ALC never reaches “0”.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Linear &amp; non-linear amplifiers</a:t>
            </a: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36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Linear amplifiers.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Preserve the shape of the input waveform.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Low distortion.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Suitable for AM &amp; SSB.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Linear &amp; non-linear amplifiers</a:t>
            </a: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36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Non-linear amplifiers.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Do NOT preserve the shape of the input waveform.</a:t>
            </a:r>
            <a:endParaRPr b="0" lang="en-US" sz="24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distortion.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Suitable for CW &amp; FM.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5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457200" y="1828800"/>
            <a:ext cx="5104800" cy="4876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8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500" spc="-1" strike="noStrike">
                <a:solidFill>
                  <a:srgbClr val="000000"/>
                </a:solidFill>
                <a:latin typeface="Calibri"/>
              </a:rPr>
              <a:t>Amplifier Classes.</a:t>
            </a:r>
            <a:endParaRPr b="0" lang="en-US" sz="2500" spc="-1" strike="noStrike">
              <a:latin typeface="Arial"/>
            </a:endParaRPr>
          </a:p>
          <a:p>
            <a:pPr lvl="2" marL="1143000" indent="-227880">
              <a:lnSpc>
                <a:spcPct val="8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000000"/>
                </a:solidFill>
                <a:latin typeface="Calibri"/>
              </a:rPr>
              <a:t>Class A</a:t>
            </a:r>
            <a:endParaRPr b="0" lang="en-US" sz="22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On for 360°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Best linearity (lowest distortion).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Least efficient.</a:t>
            </a:r>
            <a:endParaRPr b="0" lang="en-US" sz="1800" spc="-1" strike="noStrike">
              <a:latin typeface="Arial"/>
            </a:endParaRPr>
          </a:p>
          <a:p>
            <a:pPr lvl="2" marL="1143000" indent="-2278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Class AB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On for &gt;180° but &lt; 360°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More efficient than Class A.</a:t>
            </a:r>
            <a:endParaRPr b="0" lang="en-US" sz="1800" spc="-1" strike="noStrike">
              <a:latin typeface="Arial"/>
            </a:endParaRPr>
          </a:p>
          <a:p>
            <a:pPr lvl="2" marL="1143000" indent="-2278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Class B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On for 180°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More efficient than Class AB.</a:t>
            </a:r>
            <a:endParaRPr b="0" lang="en-US" sz="1800" spc="-1" strike="noStrike">
              <a:latin typeface="Arial"/>
            </a:endParaRPr>
          </a:p>
          <a:p>
            <a:pPr lvl="2" marL="1143000" indent="-2278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Class C</a:t>
            </a:r>
            <a:endParaRPr b="0" lang="en-US" sz="20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On for &lt;180°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Most efficient.</a:t>
            </a:r>
            <a:endParaRPr b="0" lang="en-US" sz="1800" spc="-1" strike="noStrike">
              <a:latin typeface="Arial"/>
            </a:endParaRPr>
          </a:p>
          <a:p>
            <a:pPr lvl="3" marL="1600200" indent="-227880">
              <a:lnSpc>
                <a:spcPct val="80000"/>
              </a:lnSpc>
              <a:spcBef>
                <a:spcPts val="360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ff0000"/>
                </a:solidFill>
                <a:latin typeface="Calibri"/>
              </a:rPr>
              <a:t>Non-linear.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54" name="Picture 2" descr=""/>
          <p:cNvPicPr/>
          <p:nvPr/>
        </p:nvPicPr>
        <p:blipFill>
          <a:blip r:embed="rId1"/>
          <a:stretch/>
        </p:blipFill>
        <p:spPr>
          <a:xfrm>
            <a:off x="5486400" y="1920960"/>
            <a:ext cx="3277440" cy="4571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Keying circuit.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Switches amplifier from receive (bypass) mode to transmit mode.</a:t>
            </a:r>
            <a:endParaRPr b="0" lang="en-US" sz="24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Keying delay.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Delay added to transmitter circuit.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Actual RF output is delayed  a specified time to ensure that amplifier has completely changed over to transmit mode before RF power is applied.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Prevents “hot switching”.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Tuning &amp; driving a linear amplifier.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Three main controls:</a:t>
            </a:r>
            <a:endParaRPr b="0" lang="en-US" sz="28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Band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Tune (or Plate).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Load (or Coupling).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59" name="Picture 4" descr="C:\Users\Ray\Pictures\Pimatch.png"/>
          <p:cNvPicPr/>
          <p:nvPr/>
        </p:nvPicPr>
        <p:blipFill>
          <a:blip r:embed="rId1"/>
          <a:stretch/>
        </p:blipFill>
        <p:spPr>
          <a:xfrm>
            <a:off x="2590920" y="4908600"/>
            <a:ext cx="4494960" cy="1762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Tuning &amp; Driving a Linear Amplifier.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Tuning procedure:</a:t>
            </a:r>
            <a:endParaRPr b="0" lang="en-US" sz="24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Set amplifier meter to monitor plate current.</a:t>
            </a:r>
            <a:endParaRPr b="0" lang="en-US" sz="20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Set amplifier to desired band.</a:t>
            </a:r>
            <a:endParaRPr b="0" lang="en-US" sz="20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Apply a small amount of drive power.</a:t>
            </a:r>
            <a:endParaRPr b="0" lang="en-US" sz="20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Adjust Tune for a dip (minimum) in plate current.</a:t>
            </a:r>
            <a:endParaRPr b="0" lang="en-US" sz="20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Adjust Load for maximum output power.</a:t>
            </a:r>
            <a:endParaRPr b="0" lang="en-US" sz="2000" spc="-1" strike="noStrike">
              <a:latin typeface="Arial"/>
            </a:endParaRPr>
          </a:p>
          <a:p>
            <a:pPr lvl="3" marL="1828800" indent="-456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Repeat steps 4 &amp; 5 until maximum power output is achieved.</a:t>
            </a:r>
            <a:endParaRPr b="0" lang="en-US" sz="2000" spc="-1" strike="noStrike">
              <a:latin typeface="Arial"/>
            </a:endParaRPr>
          </a:p>
          <a:p>
            <a:pPr marL="1828800" indent="-456480">
              <a:lnSpc>
                <a:spcPct val="100000"/>
              </a:lnSpc>
              <a:spcBef>
                <a:spcPts val="400"/>
              </a:spcBef>
            </a:pPr>
            <a:r>
              <a:rPr b="1" lang="en-US" sz="2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1" lang="en-US" sz="2000" spc="-1" strike="noStrike">
                <a:solidFill>
                  <a:srgbClr val="ff0000"/>
                </a:solidFill>
                <a:latin typeface="Calibri"/>
              </a:rPr>
              <a:t>Be careful NEVER to exceed maximum grid current! </a:t>
            </a:r>
            <a:endParaRPr b="0" lang="en-US" sz="2000" spc="-1" strike="noStrike">
              <a:latin typeface="Arial"/>
            </a:endParaRPr>
          </a:p>
          <a:p>
            <a:pPr marL="1828800" indent="-456480">
              <a:lnSpc>
                <a:spcPct val="100000"/>
              </a:lnSpc>
              <a:spcBef>
                <a:spcPts val="400"/>
              </a:spcBef>
            </a:pPr>
            <a:r>
              <a:rPr b="1" lang="en-US" sz="2000" spc="-1" strike="noStrike">
                <a:solidFill>
                  <a:srgbClr val="ff0000"/>
                </a:solidFill>
                <a:latin typeface="Calibri"/>
              </a:rPr>
              <a:t>Do not exceed maximum plate current!</a:t>
            </a:r>
            <a:endParaRPr b="0" lang="en-US" sz="2000" spc="-1" strike="noStrike">
              <a:latin typeface="Arial"/>
            </a:endParaRPr>
          </a:p>
          <a:p>
            <a:pPr marL="1828800" indent="-45648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ALC.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Some amplifiers have an ALC output which can be used to automatically reduce the drive from the transceiver to prevent exceeding maximum drive level.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Neutralization.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Triode tubes and semiconductors are susceptible to self-oscillation due to stray internal capacitances.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External components are added to cancel effect of  stray capacitances.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Amplifiers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Neutralization.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268" name="Picture 3" descr="C:\Users\Ray\Pictures\0067.gif"/>
          <p:cNvPicPr/>
          <p:nvPr/>
        </p:nvPicPr>
        <p:blipFill>
          <a:blip r:embed="rId1"/>
          <a:stretch/>
        </p:blipFill>
        <p:spPr>
          <a:xfrm>
            <a:off x="2743200" y="3352680"/>
            <a:ext cx="3996720" cy="2894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1828800"/>
            <a:ext cx="8381160" cy="1751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Bandwidth Definition</a:t>
            </a:r>
            <a:endParaRPr b="0" lang="en-US" sz="32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All modulated signals have sidebands.</a:t>
            </a:r>
            <a:endParaRPr b="0" lang="en-US" sz="28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FCC defines bandwidth as: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1676520" y="3657600"/>
            <a:ext cx="6095160" cy="1187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§97.3(a)(8) -- 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Bandwidth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. The width of a frequency band outside of which the mean power of the transmitted signal is attenuated at least 26 dB below the mean power of the transmitted signal within the band.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457200" y="1828800"/>
            <a:ext cx="8228880" cy="475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Dual VFO’s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Most HF transceivers have 2 VFO’s.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May allow listening to 2 frequencies at once.</a:t>
            </a:r>
            <a:endParaRPr b="0" lang="en-US" sz="24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Allow operating in “split” mode.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Transmit on one frequency while listening on another.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DX &amp; special event operations.</a:t>
            </a:r>
            <a:endParaRPr b="0" lang="en-US" sz="2000" spc="-1" strike="noStrike">
              <a:latin typeface="Arial"/>
            </a:endParaRPr>
          </a:p>
          <a:p>
            <a:pPr lvl="4" marL="20574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Working DX stations in another ITU region.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400" spc="-1" strike="noStrike">
                <a:solidFill>
                  <a:srgbClr val="0070c0"/>
                </a:solidFill>
                <a:latin typeface="Calibri"/>
              </a:rPr>
              <a:t>Transmitter Structure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G4A03 -- What is normally meant by operating a transceiver in "split" mode?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radio is operating at half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transceiver is operating from an external power source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transceiver is set to different transmit and receive frequencies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transmitter is emitting a SSB signal, as opposed to DSB operation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73" name="CustomShape 3"/>
          <p:cNvSpPr/>
          <p:nvPr/>
        </p:nvSpPr>
        <p:spPr>
          <a:xfrm>
            <a:off x="0" y="38098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G4A04 -- What reading on the plate current meter of a vacuum tube RF power amplifier indicates correct adjustment of the plate tuning control?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pronounced peak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pronounced dip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 change will be observed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slow, rhythmic oscillation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76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G4A05 -- What is a purpose of using Automatic Level Control (ALC) with a RF power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balance the transmitter audio frequency response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harmonic radiation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distortion due to excessive drive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overall efficiency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79" name="CustomShape 3"/>
          <p:cNvSpPr/>
          <p:nvPr/>
        </p:nvSpPr>
        <p:spPr>
          <a:xfrm>
            <a:off x="0" y="38862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G4A07 -- What condition can lead to permanent damage when using a solid-state RF power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Exceeding the Maximum Usable Frequency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input SWR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Shorting the input signal to ground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Excessive drive power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82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G4A08 -- What is the correct adjustment for the load or coupling control of a vacuum tube RF power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Minimum SWR on the antenna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Minimum plate current without exceeding maximum allowable grid current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Highest plate voltage while minimizing grid current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Maximum power output without exceeding maximum allowable plate current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85" name="CustomShape 3"/>
          <p:cNvSpPr/>
          <p:nvPr/>
        </p:nvSpPr>
        <p:spPr>
          <a:xfrm>
            <a:off x="0" y="49528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7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G4A09 -- Why is a time delay sometimes included in a transmitter keying circuit?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prevent stations from interfering with one another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the transmitter power regulators to charge properly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time for transmit-receive changeover operations to complete properly before RF output is allowed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time for a warning signal to be sent to other stations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88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G4A12 -- Which of the following is a common use for the dual VFO feature on a transceiver?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allow transmitting on two frequencies at once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permit full duplex operation, that is transmitting and receiving at the same time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permit monitoring of two different frequencies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facilitate computer interface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0" y="43434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G4B07 -- What signals are used to conduct a two-tone test?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Two audio signals of the same frequency shifted 90-degrees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Two non-harmonically related audio signals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Two swept frequency tones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Two audio frequency range square wave signals of equal amplitude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94" name="CustomShape 3"/>
          <p:cNvSpPr/>
          <p:nvPr/>
        </p:nvSpPr>
        <p:spPr>
          <a:xfrm>
            <a:off x="0" y="32767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" dur="indefinite" restart="never" nodeType="tmRoot">
          <p:childTnLst>
            <p:seq>
              <p:cTn id="163" dur="indefinite" nodeType="mainSeq">
                <p:childTnLst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8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G4B15 -- What type of transmitter performance does a two-tone test analyze?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Linearity 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Percentage of suppression of carrier and undesired sideband for SSB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Percentage of frequency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Percentage of carrier phase shift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97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57200" y="1828800"/>
            <a:ext cx="8381160" cy="837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Bandwidth Definition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Calibri"/>
              </a:rPr>
              <a:t>Signal Review</a:t>
            </a:r>
            <a:endParaRPr b="0" lang="en-US" sz="7200" spc="-1" strike="noStrike">
              <a:latin typeface="Arial"/>
            </a:endParaRPr>
          </a:p>
        </p:txBody>
      </p:sp>
      <p:graphicFrame>
        <p:nvGraphicFramePr>
          <p:cNvPr id="99" name="Table 3"/>
          <p:cNvGraphicFramePr/>
          <p:nvPr/>
        </p:nvGraphicFramePr>
        <p:xfrm>
          <a:off x="1447920" y="2819520"/>
          <a:ext cx="6095160" cy="2595240"/>
        </p:xfrm>
        <a:graphic>
          <a:graphicData uri="http://schemas.openxmlformats.org/drawingml/2006/table">
            <a:tbl>
              <a:tblPr/>
              <a:tblGrid>
                <a:gridCol w="3047760"/>
                <a:gridCol w="30477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Type of Signal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Typical Bandwidth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 Voice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 kHz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Amateur Television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 MHz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SSB Voice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khz to 3 kHz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Digital using SSB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 Hz to 3 kHz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 Hz to 300 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FM Voice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 kHz to 15 kHz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G4D01 -- What is the purpose of a speech processor as used in a modern transceiver?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Increase the intelligibility of transmitted phone signals during poor conditions 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Increase transmitter bass response for more natural sounding SSB signals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Prevent distortion of voice signals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Decrease high-frequency voice output to prevent out of band operation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00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2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G4D02 -- Which of the following describes how a speech processor affects a transmitted single sideband phone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0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 It increases peak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 It increases average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 It reduces harmonic distortion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It reduces intermodulation distortion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9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G4D03 -- Which of the following can be the result of an incorrectly adjusted speech processor?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0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Distorted speech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Splatter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Excessive background pickup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06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G7B08 -- How is the efficiency of an RF power amplifier determined?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0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Divide the DC input power by the DC output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Divide the RF output power by the DC input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Multiply the RF input power by the reciprocal of the RF output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Add the RF input power to the DC output power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0" y="32767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3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G7B10 -- Which of the following is a characteristic of a Class A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standby power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Efficiency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 need for bias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distortion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12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4" dur="indefinite" restart="never" nodeType="tmRoot">
          <p:childTnLst>
            <p:seq>
              <p:cTn id="205" dur="indefinite" nodeType="mainSeq">
                <p:childTnLst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0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G7B11 -- For which of the following modes is a Class C power stage appropriate for amplifying a modulated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1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SSB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CW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15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1" dur="indefinite" restart="never" nodeType="tmRoot">
          <p:childTnLst>
            <p:seq>
              <p:cTn id="212" dur="indefinite" nodeType="mainSeq">
                <p:childTnLst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7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G7B12 -- Which of these classes of amplifiers has the highest efficiency?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1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Class A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Class B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Class AB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Class C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18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4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G7B13 -- What is the reason for neutralizing the final amplifier stage of a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limit the modulation index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eliminate self-oscillations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cut off the final amplifier during standby periods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keep the carrier on frequency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21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G7B14 -- Which of the following describes a linear amplifier?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Any RF power amplifier used in conjunction with an amateur transceiver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amplifier in which the output preserves the input waveform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Class C high efficiency amplifier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amplifier used as a frequency multiplier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24" name="CustomShape 3"/>
          <p:cNvSpPr/>
          <p:nvPr/>
        </p:nvSpPr>
        <p:spPr>
          <a:xfrm>
            <a:off x="0" y="32767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G7C01 -- Which of the following is used to process signals from the balanced modulator and send them to the mixer in a single-sideband phone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26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Carrier oscillator 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Filter 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amplifier 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amplifier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27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9" dur="indefinite" restart="never" nodeType="tmRoot">
          <p:childTnLst>
            <p:seq>
              <p:cTn id="240" dur="indefinite" nodeType="mainSeq">
                <p:childTnLst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5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G8A02 -- What is the name of the process that changes the phase angle of an RF wave to convey information?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convolution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modulation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Angle convolution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Radian inversion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02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G7C02 -- Which circuit is used to combine signals from the carrier oscillator and speech amplifier and send the result to the filter in a typical single-sideband phone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29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Discriminator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Detector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IF amplifier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Balanced modulator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30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6" dur="indefinite" restart="never" nodeType="tmRoot">
          <p:childTnLst>
            <p:seq>
              <p:cTn id="247" dur="indefinite" nodeType="mainSeq">
                <p:childTnLst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G8A08 -- Which of the following is an effect of over-modulation?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32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Insufficient audio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Insufficient bandwidth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drift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Excessive bandwidth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3" dur="indefinite" restart="never" nodeType="tmRoot">
          <p:childTnLst>
            <p:seq>
              <p:cTn id="254" dur="indefinite" nodeType="mainSeq">
                <p:childTnLst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9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G8A09 -- What control is typically adjusted for proper ALC setting on an amateur single sideband transceiver?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35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RF clipping level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Transmit audio or microphone gain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inductance or capacitance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Attenuator level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36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0" dur="indefinite" restart="never" nodeType="tmRoot">
          <p:childTnLst>
            <p:seq>
              <p:cTn id="261" dur="indefinite" nodeType="mainSeq">
                <p:childTnLst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6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G8A10 -- What is meant by the term flat-topping when referring to a single sideband phone transmission?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 distortion caused by insufficient collector current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transmitter's automatic level (ALC) control is properly adjusted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 distortion caused by excessive drive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transmitter's carrier is properly suppressed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39" name="CustomShape 3"/>
          <p:cNvSpPr/>
          <p:nvPr/>
        </p:nvSpPr>
        <p:spPr>
          <a:xfrm>
            <a:off x="0" y="434340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7" dur="indefinite" restart="never" nodeType="tmRoot">
          <p:childTnLst>
            <p:seq>
              <p:cTn id="268" dur="indefinite" nodeType="mainSeq">
                <p:childTnLst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3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G8A11 -- What is the modulation envelope of an AM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41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waveform created by connecting the peak values of the modulated signal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carrier frequency that contains the signal 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Spurious signals that envelop nearby frequencies 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bandwidth of the modulated signal</a:t>
            </a:r>
            <a:endParaRPr b="0" lang="en-US" sz="32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0" y="220968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4" dur="indefinite" restart="never" nodeType="tmRoot">
          <p:childTnLst>
            <p:seq>
              <p:cTn id="275" dur="indefinite" nodeType="mainSeq">
                <p:childTnLst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0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G8B06 -- What is the total bandwidth of an FM phone transmission having 5 kHz</a:t>
            </a:r>
            <a:br/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deviation and 3 kHz modulating frequency?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44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3 kHz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5 kHz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8 kHz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16 kHz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45" name="CustomShape 3"/>
          <p:cNvSpPr/>
          <p:nvPr/>
        </p:nvSpPr>
        <p:spPr>
          <a:xfrm>
            <a:off x="0" y="3962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1" dur="indefinite" restart="never" nodeType="tmRoot">
          <p:childTnLst>
            <p:seq>
              <p:cTn id="282" dur="indefinite" nodeType="mainSeq">
                <p:childTnLst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1828800" y="182520"/>
            <a:ext cx="6857280" cy="1645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G8B07 -- What is the frequency deviation for a 12.21-MHz reactance modulated oscillator in a 5 kHz deviation, 146.52 MHz FM-phone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47" name="CustomShape 2"/>
          <p:cNvSpPr/>
          <p:nvPr/>
        </p:nvSpPr>
        <p:spPr>
          <a:xfrm>
            <a:off x="457200" y="2011320"/>
            <a:ext cx="8228880" cy="4448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101.75 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416.7 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5 kHz</a:t>
            </a:r>
            <a:endParaRPr b="0" lang="en-US" sz="3200" spc="-1" strike="noStrike">
              <a:latin typeface="Arial"/>
            </a:endParaRPr>
          </a:p>
          <a:p>
            <a:pPr marL="513000" indent="-51228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60 kHz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48" name="CustomShape 3"/>
          <p:cNvSpPr/>
          <p:nvPr/>
        </p:nvSpPr>
        <p:spPr>
          <a:xfrm>
            <a:off x="0" y="2819520"/>
            <a:ext cx="456480" cy="227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94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1295280" y="3276720"/>
            <a:ext cx="7238160" cy="251388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2"/>
          <p:cNvSpPr/>
          <p:nvPr/>
        </p:nvSpPr>
        <p:spPr>
          <a:xfrm>
            <a:off x="457200" y="1828800"/>
            <a:ext cx="853380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far the most popular receiver architecture.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51" name="CustomShape 3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352" name="Picture 6" descr="http://2.bp.blogspot.com/-VT1iUZeJLyk/TlEnWQnM3UI/AAAAAAAAC5s/6_aJrL9Cf6o/s1600/superheterodyne-radio-receiver.jpg"/>
          <p:cNvPicPr/>
          <p:nvPr/>
        </p:nvPicPr>
        <p:blipFill>
          <a:blip r:embed="rId1"/>
          <a:stretch/>
        </p:blipFill>
        <p:spPr>
          <a:xfrm>
            <a:off x="1371600" y="3429000"/>
            <a:ext cx="7103520" cy="22089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Incoming radio frequency (RF) signal is mixed (or heterodyned) with a local oscillator signal to produce an intermediate frequency (IF) signal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376092"/>
              </a:buClr>
              <a:buFont typeface="Arial"/>
              <a:buChar char="•"/>
            </a:pPr>
            <a:r>
              <a:rPr b="0" lang="en-US" sz="2400" spc="-1" strike="noStrike" u="sng">
                <a:solidFill>
                  <a:srgbClr val="376092"/>
                </a:solidFill>
                <a:uFillTx/>
                <a:latin typeface="Calibri"/>
              </a:rPr>
              <a:t>Super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heterodyne means local oscillator frequency is higher than the input frequency.</a:t>
            </a:r>
            <a:endParaRPr b="0" lang="en-US" sz="2400" spc="-1" strike="noStrike">
              <a:latin typeface="Arial"/>
            </a:endParaRPr>
          </a:p>
          <a:p>
            <a:pPr lvl="3" marL="1600200" indent="-2278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Easier image rejection.</a:t>
            </a:r>
            <a:endParaRPr b="0" lang="en-US" sz="20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signal is amplified &amp; filtered.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Sharp, narrow filters reject signals close to the desired frequency.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354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457200" y="1828800"/>
            <a:ext cx="8228880" cy="4723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36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Superheterodyne Receivers</a:t>
            </a:r>
            <a:endParaRPr b="0" lang="en-US" sz="3600" spc="-1" strike="noStrike"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IF amplifier in an FM receiver includes a “limiter” stage.</a:t>
            </a:r>
            <a:endParaRPr b="0" lang="en-US" sz="32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Amplifier stage with high gain so that signal “flat-tops”, eliminating amplitude variations.</a:t>
            </a:r>
            <a:endParaRPr b="0" lang="en-US" sz="2800" spc="-1" strike="noStrike">
              <a:latin typeface="Arial"/>
            </a:endParaRPr>
          </a:p>
          <a:p>
            <a:pPr lvl="2" marL="1143000" indent="-2278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 “clipper” circuit.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356" name="CustomShape 2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Receiver Structure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LibreOffice/6.4.2.2$Linux_X86_64 LibreOffice_project/40$Build-2</Application>
  <Words>42208</Words>
  <Paragraphs>1543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2018-03-02T14:28:22Z</dcterms:created>
  <dc:creator>Ray</dc:creator>
  <dc:description/>
  <dc:language>en-US</dc:language>
  <cp:lastModifiedBy/>
  <dcterms:modified xsi:type="dcterms:W3CDTF">2020-03-23T20:05:21Z</dcterms:modified>
  <cp:revision>392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4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176</vt:i4>
  </property>
</Properties>
</file>