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11.jpeg" ContentType="image/jpeg"/>
  <Override PartName="/ppt/media/image4.png" ContentType="image/png"/>
  <Override PartName="/ppt/media/image7.png" ContentType="image/png"/>
  <Override PartName="/ppt/media/image9.jpeg" ContentType="image/jpeg"/>
  <Override PartName="/ppt/media/image6.png" ContentType="image/png"/>
  <Override PartName="/ppt/media/image2.png" ContentType="image/png"/>
  <Override PartName="/ppt/media/image12.png" ContentType="image/png"/>
  <Override PartName="/ppt/media/image13.png" ContentType="image/png"/>
  <Override PartName="/ppt/media/image14.jpeg" ContentType="image/jpeg"/>
  <Override PartName="/ppt/media/image1.png" ContentType="image/png"/>
  <Override PartName="/ppt/media/image8.jpeg" ContentType="image/jpeg"/>
  <Override PartName="/ppt/media/image17.jpeg" ContentType="image/jpeg"/>
  <Override PartName="/ppt/media/image15.jpeg" ContentType="image/jpeg"/>
  <Override PartName="/ppt/media/image10.png" ContentType="image/png"/>
  <Override PartName="/ppt/media/image5.png" ContentType="image/png"/>
  <Override PartName="/ppt/media/image16.jpeg" ContentType="image/jpeg"/>
  <Override PartName="/ppt/media/image3.png" ContentType="image/png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89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55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54.xml" ContentType="application/vnd.openxmlformats-officedocument.presentationml.slide+xml"/>
  <Override PartName="/ppt/slides/slide20.xml" ContentType="application/vnd.openxmlformats-officedocument.presentationml.slide+xml"/>
  <Override PartName="/ppt/slides/slide79.xml" ContentType="application/vnd.openxmlformats-officedocument.presentationml.slide+xml"/>
  <Override PartName="/ppt/slides/slide9.xml" ContentType="application/vnd.openxmlformats-officedocument.presentationml.slide+xml"/>
  <Override PartName="/ppt/slides/slide57.xml" ContentType="application/vnd.openxmlformats-officedocument.presentationml.slide+xml"/>
  <Override PartName="/ppt/slides/slide11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s/slide56.xml" ContentType="application/vnd.openxmlformats-officedocument.presentationml.slide+xml"/>
  <Override PartName="/ppt/slides/slide10.xml" ContentType="application/vnd.openxmlformats-officedocument.presentationml.slide+xml"/>
  <Override PartName="/ppt/slides/slide69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9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64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84.xml" ContentType="application/vnd.openxmlformats-officedocument.presentationml.slide+xml"/>
  <Override PartName="/ppt/slides/slide78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68.xml" ContentType="application/vnd.openxmlformats-officedocument.presentationml.slide+xml"/>
  <Override PartName="/ppt/slides/slide83.xml" ContentType="application/vnd.openxmlformats-officedocument.presentationml.slide+xml"/>
  <Override PartName="/ppt/slides/slide77.xml" ContentType="application/vnd.openxmlformats-officedocument.presentationml.slide+xml"/>
  <Override PartName="/ppt/slides/slide67.xml" ContentType="application/vnd.openxmlformats-officedocument.presentationml.slide+xml"/>
  <Override PartName="/ppt/slides/slide14.xml" ContentType="application/vnd.openxmlformats-officedocument.presentationml.slide+xml"/>
  <Override PartName="/ppt/slides/slide82.xml" ContentType="application/vnd.openxmlformats-officedocument.presentationml.slide+xml"/>
  <Override PartName="/ppt/slides/slide49.xml" ContentType="application/vnd.openxmlformats-officedocument.presentationml.slide+xml"/>
  <Override PartName="/ppt/slides/slide66.xml" ContentType="application/vnd.openxmlformats-officedocument.presentationml.slide+xml"/>
  <Override PartName="/ppt/slides/slide13.xml" ContentType="application/vnd.openxmlformats-officedocument.presentationml.slide+xml"/>
  <Override PartName="/ppt/slides/slide81.xml" ContentType="application/vnd.openxmlformats-officedocument.presentationml.slide+xml"/>
  <Override PartName="/ppt/slides/slide48.xml" ContentType="application/vnd.openxmlformats-officedocument.presentationml.slide+xml"/>
  <Override PartName="/ppt/slides/slide65.xml" ContentType="application/vnd.openxmlformats-officedocument.presentationml.slide+xml"/>
  <Override PartName="/ppt/slides/slide12.xml" ContentType="application/vnd.openxmlformats-officedocument.presentationml.slide+xml"/>
  <Override PartName="/ppt/slides/slide80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27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93.xml" ContentType="application/vnd.openxmlformats-officedocument.presentationml.slide+xml"/>
  <Override PartName="/ppt/slides/slide18.xml" ContentType="application/vnd.openxmlformats-officedocument.presentationml.slide+xml"/>
  <Override PartName="/ppt/slides/slide92.xml" ContentType="application/vnd.openxmlformats-officedocument.presentationml.slide+xml"/>
  <Override PartName="/ppt/slides/slide17.xml" ContentType="application/vnd.openxmlformats-officedocument.presentationml.slide+xml"/>
  <Override PartName="/ppt/slides/slide9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90.xml" ContentType="application/vnd.openxmlformats-officedocument.presentationml.slide+xml"/>
  <Override PartName="/ppt/slides/_rels/slide52.xml.rels" ContentType="application/vnd.openxmlformats-package.relationships+xml"/>
  <Override PartName="/ppt/slides/_rels/slide53.xml.rels" ContentType="application/vnd.openxmlformats-package.relationships+xml"/>
  <Override PartName="/ppt/slides/_rels/slide15.xml.rels" ContentType="application/vnd.openxmlformats-package.relationships+xml"/>
  <Override PartName="/ppt/slides/_rels/slide90.xml.rels" ContentType="application/vnd.openxmlformats-package.relationships+xml"/>
  <Override PartName="/ppt/slides/_rels/slide19.xml.rels" ContentType="application/vnd.openxmlformats-package.relationships+xml"/>
  <Override PartName="/ppt/slides/_rels/slide16.xml.rels" ContentType="application/vnd.openxmlformats-package.relationships+xml"/>
  <Override PartName="/ppt/slides/_rels/slide91.xml.rels" ContentType="application/vnd.openxmlformats-package.relationships+xml"/>
  <Override PartName="/ppt/slides/_rels/slide33.xml.rels" ContentType="application/vnd.openxmlformats-package.relationships+xml"/>
  <Override PartName="/ppt/slides/_rels/slide92.xml.rels" ContentType="application/vnd.openxmlformats-package.relationships+xml"/>
  <Override PartName="/ppt/slides/_rels/slide34.xml.rels" ContentType="application/vnd.openxmlformats-package.relationships+xml"/>
  <Override PartName="/ppt/slides/_rels/slide93.xml.rels" ContentType="application/vnd.openxmlformats-package.relationships+xml"/>
  <Override PartName="/ppt/slides/_rels/slide35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59.xml.rels" ContentType="application/vnd.openxmlformats-package.relationships+xml"/>
  <Override PartName="/ppt/slides/_rels/slide4.xml.rels" ContentType="application/vnd.openxmlformats-package.relationships+xml"/>
  <Override PartName="/ppt/slides/_rels/slide68.xml.rels" ContentType="application/vnd.openxmlformats-package.relationships+xml"/>
  <Override PartName="/ppt/slides/_rels/slide12.xml.rels" ContentType="application/vnd.openxmlformats-package.relationships+xml"/>
  <Override PartName="/ppt/slides/_rels/slide70.xml.rels" ContentType="application/vnd.openxmlformats-package.relationships+xml"/>
  <Override PartName="/ppt/slides/_rels/slide60.xml.rels" ContentType="application/vnd.openxmlformats-package.relationships+xml"/>
  <Override PartName="/ppt/slides/_rels/slide7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69.xml.rels" ContentType="application/vnd.openxmlformats-package.relationships+xml"/>
  <Override PartName="/ppt/slides/_rels/slide50.xml.rels" ContentType="application/vnd.openxmlformats-package.relationships+xml"/>
  <Override PartName="/ppt/slides/_rels/slide13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77.xml.rels" ContentType="application/vnd.openxmlformats-package.relationships+xml"/>
  <Override PartName="/ppt/slides/_rels/slide45.xml.rels" ContentType="application/vnd.openxmlformats-package.relationships+xml"/>
  <Override PartName="/ppt/slides/_rels/slide85.xml.rels" ContentType="application/vnd.openxmlformats-package.relationships+xml"/>
  <Override PartName="/ppt/slides/_rels/slide8.xml.rels" ContentType="application/vnd.openxmlformats-package.relationships+xml"/>
  <Override PartName="/ppt/slides/_rels/slide86.xml.rels" ContentType="application/vnd.openxmlformats-package.relationships+xml"/>
  <Override PartName="/ppt/slides/_rels/slide9.xml.rels" ContentType="application/vnd.openxmlformats-package.relationships+xml"/>
  <Override PartName="/ppt/slides/_rels/slide80.xml.rels" ContentType="application/vnd.openxmlformats-package.relationships+xml"/>
  <Override PartName="/ppt/slides/_rels/slide22.xml.rels" ContentType="application/vnd.openxmlformats-package.relationships+xml"/>
  <Override PartName="/ppt/slides/_rels/slide87.xml.rels" ContentType="application/vnd.openxmlformats-package.relationships+xml"/>
  <Override PartName="/ppt/slides/_rels/slide72.xml.rels" ContentType="application/vnd.openxmlformats-package.relationships+xml"/>
  <Override PartName="/ppt/slides/_rels/slide81.xml.rels" ContentType="application/vnd.openxmlformats-package.relationships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88.xml.rels" ContentType="application/vnd.openxmlformats-package.relationships+xml"/>
  <Override PartName="/ppt/slides/_rels/slide73.xml.rels" ContentType="application/vnd.openxmlformats-package.relationships+xml"/>
  <Override PartName="/ppt/slides/_rels/slide17.xml.rels" ContentType="application/vnd.openxmlformats-package.relationships+xml"/>
  <Override PartName="/ppt/slides/_rels/slide2.xml.rels" ContentType="application/vnd.openxmlformats-package.relationships+xml"/>
  <Override PartName="/ppt/slides/_rels/slide11.xml.rels" ContentType="application/vnd.openxmlformats-package.relationships+xml"/>
  <Override PartName="/ppt/slides/_rels/slide89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43.xml.rels" ContentType="application/vnd.openxmlformats-package.relationships+xml"/>
  <Override PartName="/ppt/slides/_rels/slide28.xml.rels" ContentType="application/vnd.openxmlformats-package.relationships+xml"/>
  <Override PartName="/ppt/slides/_rels/slide21.xml.rels" ContentType="application/vnd.openxmlformats-package.relationships+xml"/>
  <Override PartName="/ppt/slides/_rels/slide32.xml.rels" ContentType="application/vnd.openxmlformats-package.relationships+xml"/>
  <Override PartName="/ppt/slides/_rels/slide44.xml.rels" ContentType="application/vnd.openxmlformats-package.relationships+xml"/>
  <Override PartName="/ppt/slides/_rels/slide57.xml.rels" ContentType="application/vnd.openxmlformats-package.relationships+xml"/>
  <Override PartName="/ppt/slides/_rels/slide46.xml.rels" ContentType="application/vnd.openxmlformats-package.relationships+xml"/>
  <Override PartName="/ppt/slides/_rels/slide42.xml.rels" ContentType="application/vnd.openxmlformats-package.relationships+xml"/>
  <Override PartName="/ppt/slides/_rels/slide56.xml.rels" ContentType="application/vnd.openxmlformats-package.relationships+xml"/>
  <Override PartName="/ppt/slides/_rels/slide41.xml.rels" ContentType="application/vnd.openxmlformats-package.relationships+xml"/>
  <Override PartName="/ppt/slides/_rels/slide55.xml.rels" ContentType="application/vnd.openxmlformats-package.relationships+xml"/>
  <Override PartName="/ppt/slides/_rels/slide40.xml.rels" ContentType="application/vnd.openxmlformats-package.relationships+xml"/>
  <Override PartName="/ppt/slides/_rels/slide47.xml.rels" ContentType="application/vnd.openxmlformats-package.relationships+xml"/>
  <Override PartName="/ppt/slides/_rels/slide54.xml.rels" ContentType="application/vnd.openxmlformats-package.relationships+xml"/>
  <Override PartName="/ppt/slides/_rels/slide39.xml.rels" ContentType="application/vnd.openxmlformats-package.relationships+xml"/>
  <Override PartName="/ppt/slides/_rels/slide38.xml.rels" ContentType="application/vnd.openxmlformats-package.relationships+xml"/>
  <Override PartName="/ppt/slides/_rels/slide30.xml.rels" ContentType="application/vnd.openxmlformats-package.relationships+xml"/>
  <Override PartName="/ppt/slides/_rels/slide3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24.xml.rels" ContentType="application/vnd.openxmlformats-package.relationships+xml"/>
  <Override PartName="/ppt/slides/_rels/slide82.xml.rels" ContentType="application/vnd.openxmlformats-package.relationships+xml"/>
  <Override PartName="/ppt/slides/_rels/slide71.xml.rels" ContentType="application/vnd.openxmlformats-package.relationships+xml"/>
  <Override PartName="/ppt/slides/_rels/slide7.xml.rels" ContentType="application/vnd.openxmlformats-package.relationships+xml"/>
  <Override PartName="/ppt/slides/_rels/slide84.xml.rels" ContentType="application/vnd.openxmlformats-package.relationships+xml"/>
  <Override PartName="/ppt/slides/_rels/slide36.xml.rels" ContentType="application/vnd.openxmlformats-package.relationships+xml"/>
  <Override PartName="/ppt/slides/_rels/slide94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64.xml.rels" ContentType="application/vnd.openxmlformats-package.relationships+xml"/>
  <Override PartName="/ppt/slides/_rels/slide78.xml.rels" ContentType="application/vnd.openxmlformats-package.relationships+xml"/>
  <Override PartName="/ppt/slides/_rels/slide67.xml.rels" ContentType="application/vnd.openxmlformats-package.relationships+xml"/>
  <Override PartName="/ppt/slides/_rels/slide75.xml.rels" ContentType="application/vnd.openxmlformats-package.relationships+xml"/>
  <Override PartName="/ppt/slides/_rels/slide76.xml.rels" ContentType="application/vnd.openxmlformats-package.relationships+xml"/>
  <Override PartName="/ppt/slides/_rels/slide6.xml.rels" ContentType="application/vnd.openxmlformats-package.relationships+xml"/>
  <Override PartName="/ppt/slides/_rels/slide83.xml.rels" ContentType="application/vnd.openxmlformats-package.relationships+xml"/>
  <Override PartName="/ppt/slides/_rels/slide51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18.xml.rels" ContentType="application/vnd.openxmlformats-package.relationships+xml"/>
  <Override PartName="/ppt/slides/_rels/slide74.xml.rels" ContentType="application/vnd.openxmlformats-package.relationships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</p:sldIdLst>
  <p:sldSz cx="9144000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73" Type="http://schemas.openxmlformats.org/officeDocument/2006/relationships/slide" Target="slides/slide69.xml"/><Relationship Id="rId74" Type="http://schemas.openxmlformats.org/officeDocument/2006/relationships/slide" Target="slides/slide70.xml"/><Relationship Id="rId75" Type="http://schemas.openxmlformats.org/officeDocument/2006/relationships/slide" Target="slides/slide71.xml"/><Relationship Id="rId76" Type="http://schemas.openxmlformats.org/officeDocument/2006/relationships/slide" Target="slides/slide72.xml"/><Relationship Id="rId77" Type="http://schemas.openxmlformats.org/officeDocument/2006/relationships/slide" Target="slides/slide73.xml"/><Relationship Id="rId78" Type="http://schemas.openxmlformats.org/officeDocument/2006/relationships/slide" Target="slides/slide74.xml"/><Relationship Id="rId79" Type="http://schemas.openxmlformats.org/officeDocument/2006/relationships/slide" Target="slides/slide75.xml"/><Relationship Id="rId80" Type="http://schemas.openxmlformats.org/officeDocument/2006/relationships/slide" Target="slides/slide76.xml"/><Relationship Id="rId81" Type="http://schemas.openxmlformats.org/officeDocument/2006/relationships/slide" Target="slides/slide77.xml"/><Relationship Id="rId82" Type="http://schemas.openxmlformats.org/officeDocument/2006/relationships/slide" Target="slides/slide78.xml"/><Relationship Id="rId83" Type="http://schemas.openxmlformats.org/officeDocument/2006/relationships/slide" Target="slides/slide79.xml"/><Relationship Id="rId84" Type="http://schemas.openxmlformats.org/officeDocument/2006/relationships/slide" Target="slides/slide80.xml"/><Relationship Id="rId85" Type="http://schemas.openxmlformats.org/officeDocument/2006/relationships/slide" Target="slides/slide81.xml"/><Relationship Id="rId86" Type="http://schemas.openxmlformats.org/officeDocument/2006/relationships/slide" Target="slides/slide82.xml"/><Relationship Id="rId87" Type="http://schemas.openxmlformats.org/officeDocument/2006/relationships/slide" Target="slides/slide83.xml"/><Relationship Id="rId88" Type="http://schemas.openxmlformats.org/officeDocument/2006/relationships/slide" Target="slides/slide84.xml"/><Relationship Id="rId89" Type="http://schemas.openxmlformats.org/officeDocument/2006/relationships/slide" Target="slides/slide85.xml"/><Relationship Id="rId90" Type="http://schemas.openxmlformats.org/officeDocument/2006/relationships/slide" Target="slides/slide86.xml"/><Relationship Id="rId91" Type="http://schemas.openxmlformats.org/officeDocument/2006/relationships/slide" Target="slides/slide87.xml"/><Relationship Id="rId92" Type="http://schemas.openxmlformats.org/officeDocument/2006/relationships/slide" Target="slides/slide88.xml"/><Relationship Id="rId93" Type="http://schemas.openxmlformats.org/officeDocument/2006/relationships/slide" Target="slides/slide89.xml"/><Relationship Id="rId94" Type="http://schemas.openxmlformats.org/officeDocument/2006/relationships/slide" Target="slides/slide90.xml"/><Relationship Id="rId95" Type="http://schemas.openxmlformats.org/officeDocument/2006/relationships/slide" Target="slides/slide91.xml"/><Relationship Id="rId96" Type="http://schemas.openxmlformats.org/officeDocument/2006/relationships/slide" Target="slides/slide92.xml"/><Relationship Id="rId97" Type="http://schemas.openxmlformats.org/officeDocument/2006/relationships/slide" Target="slides/slide93.xml"/><Relationship Id="rId98" Type="http://schemas.openxmlformats.org/officeDocument/2006/relationships/slide" Target="slides/slide9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move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the slide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</a:t>
            </a:r>
            <a:r>
              <a:rPr b="0" lang="en-US" sz="2000" spc="-1" strike="noStrike">
                <a:latin typeface="Arial"/>
              </a:rPr>
              <a:t>the notes </a:t>
            </a:r>
            <a:r>
              <a:rPr b="0" lang="en-US" sz="2000" spc="-1" strike="noStrike">
                <a:latin typeface="Arial"/>
              </a:rPr>
              <a:t>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B4047A3E-A72D-4135-9331-A1A2CD66F977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sldImg"/>
          </p:nvPr>
        </p:nvSpPr>
        <p:spPr>
          <a:xfrm>
            <a:off x="1257480" y="720720"/>
            <a:ext cx="4800240" cy="3600000"/>
          </a:xfrm>
          <a:prstGeom prst="rect">
            <a:avLst/>
          </a:prstGeom>
        </p:spPr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731880" y="4560840"/>
            <a:ext cx="5851080" cy="431928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34" name="TextShape 3"/>
          <p:cNvSpPr txBox="1"/>
          <p:nvPr/>
        </p:nvSpPr>
        <p:spPr>
          <a:xfrm>
            <a:off x="4143240" y="912024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35" name="TextShape 4"/>
          <p:cNvSpPr txBox="1"/>
          <p:nvPr/>
        </p:nvSpPr>
        <p:spPr>
          <a:xfrm>
            <a:off x="4143240" y="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rIns="96840" tIns="48240" bIns="4824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ddebcf"/>
            </a:gs>
            <a:gs pos="100000">
              <a:srgbClr val="9cb86e"/>
            </a:gs>
          </a:gsLst>
          <a:lin ang="135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to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edit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Maste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r title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hyperlink" Target="http://www.voacap.com/prediction.html" TargetMode="External"/><Relationship Id="rId2" Type="http://schemas.openxmlformats.org/officeDocument/2006/relationships/hyperlink" Target="http://www.voacap.com/coverage.html" TargetMode="External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828800" y="182520"/>
            <a:ext cx="6857640" cy="20109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G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n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r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al 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L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ic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n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s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e 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C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la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s</a:t>
            </a:r>
            <a:r>
              <a:rPr b="1" lang="en-US" sz="6600" spc="-1" strike="noStrike">
                <a:solidFill>
                  <a:srgbClr val="ffff00"/>
                </a:solidFill>
                <a:latin typeface="Arial"/>
                <a:ea typeface="Arial"/>
              </a:rPr>
              <a:t>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0" y="2895480"/>
            <a:ext cx="9143640" cy="3504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  <a:spcBef>
                <a:spcPts val="1440"/>
              </a:spcBef>
            </a:pP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C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h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a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p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t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e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r </a:t>
            </a:r>
            <a:r>
              <a:rPr b="1" lang="en-US" sz="7200" spc="-1" strike="noStrike">
                <a:solidFill>
                  <a:srgbClr val="0070c0"/>
                </a:solidFill>
                <a:latin typeface="Rockwell"/>
                <a:ea typeface="AngsanaUPC"/>
              </a:rPr>
              <a:t>8</a:t>
            </a:r>
            <a:endParaRPr b="0" lang="en-US" sz="7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40"/>
              </a:spcBef>
            </a:pP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P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r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o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p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a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g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a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t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i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o</a:t>
            </a:r>
            <a:r>
              <a:rPr b="1" lang="en-US" sz="7200" spc="-1" strike="noStrike">
                <a:solidFill>
                  <a:srgbClr val="000000"/>
                </a:solidFill>
                <a:latin typeface="Rockwell"/>
                <a:ea typeface="AngsanaUPC"/>
              </a:rPr>
              <a:t>n</a:t>
            </a:r>
            <a:endParaRPr b="0" lang="en-US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Radio waves are refracted (bent) in the ionosphere.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Critical frequency.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Highest frequency at which radio waves sent straight up are bent enough to return to earth.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Important for NVIS operation.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Absorption.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Atmosphere is denser at lower altitudes, causing part of the RF energy to be absorbed.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The longer the wavelength (lower frequency), the higher the amount of absorption.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1828800"/>
            <a:ext cx="76957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Absorption.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D-region.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Almost no refraction (bending) of radio waves.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Almost completely absorbs radio waves below 10 MHz.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E-region.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More refraction than D-region.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Less absorption than D-region.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Picture 8" descr=""/>
          <p:cNvPicPr/>
          <p:nvPr/>
        </p:nvPicPr>
        <p:blipFill>
          <a:blip r:embed="rId1"/>
          <a:stretch/>
        </p:blipFill>
        <p:spPr>
          <a:xfrm>
            <a:off x="1279440" y="2560680"/>
            <a:ext cx="6930720" cy="3931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Sky-Wave &amp; Ground-Wave Propagation.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Sky-Wave.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Refracting radio waves back to earth using the ionosphere (a.k.a. – skip).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Each trip from earth to ionosphere &amp; back to earth is called a “hop”.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Multiple hops are common.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Sky-Wave &amp; Ground-Wave Propagation.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Sky-Wave.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Maximum distance of a single hop depends on altitude of the region where refraction takes place.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E-region = Single hop can be up to 1200 miles.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F-region = Single hop can be up to 2500 miles.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Sky-Wave &amp; Ground-Wave Propagation.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Sky-Wave.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Hops considerably less than the maximum distance is called short skip.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critical angle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Short skip is a good indicator that skip is possible on a higher frequency band.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Fluttery sound result of irregularities in ionization region causing multiple paths.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Sky-Wave &amp; Ground-Wave Propagation.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Ground-Wave.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Radio waves can follow along the surface of the earth.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Primarily vertically polarized.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Losses in earth cause rapid decrease of signal strength for increasing distance.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frequency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higher loss.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Sky-Wave &amp; Ground-Wave Propagation.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Skip distance.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Distance from transmitter where radio wave first returns to earth.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Skip zone.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Too close for sky-wave propagation, but too far for ground-wave propagation.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Sky-Wave &amp; Ground-Wave Propagation.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Picture 3" descr="C:\Users\Ray\Pictures\NTX2-19.gif"/>
          <p:cNvPicPr/>
          <p:nvPr/>
        </p:nvPicPr>
        <p:blipFill>
          <a:blip r:embed="rId1"/>
          <a:stretch/>
        </p:blipFill>
        <p:spPr>
          <a:xfrm>
            <a:off x="2011320" y="2560680"/>
            <a:ext cx="5516280" cy="3931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Regions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Ionosphere.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region of the atmosphere extending from 30 miles to 300 miles above the surface of the earth.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Solar radiation causes atoms in the ionosphere to become ionized.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h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Io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h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er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Long Path &amp; Short Path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 path.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Direct route between stations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Shortest distance.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path.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180° from short path.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Longest distance.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Long Path &amp; Short Path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Conditions may not support short path, but long path may be possible.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Echo indicates both short &amp; long paths are open.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Path &amp; Short Path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Picture 2" descr="C:\Documents and Settings\Ray\My Documents\My Pictures\LongPath1.gif"/>
          <p:cNvPicPr/>
          <p:nvPr/>
        </p:nvPicPr>
        <p:blipFill>
          <a:blip r:embed="rId1"/>
          <a:stretch/>
        </p:blipFill>
        <p:spPr>
          <a:xfrm>
            <a:off x="1096920" y="2468520"/>
            <a:ext cx="7121160" cy="4114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G2D06 -- How is a directional antenna pointed when making a “long-path” contact with another station?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Toward the rising Sun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Along the gray line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180 degrees from its short-path heading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3000" indent="-51264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Toward the north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G3B01 -- How might a sky-wave signal sound if it arrives at your receiver by both short path and long path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 Periodic fading approximately every 10 seconds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 Signal strength increased by 3 dB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 The signal might be cancelled causing severe attenuation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 A well-defined echo might be heard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G3B02 -- Which of the following is a good indicator of the possibility of sky-wave propagation on the 6 meter band?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 skip sky-wave propagation on the 10 meter band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skip sky-wave propagation on the 10 meter band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Severe attenuation of signals on the 10 meter band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delayed echoes on the 10 meter band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G3B09 -- What is the approximate maximum distance along the Earth's surface that is normally covered in one hop using the F2 region?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180 miles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1,200 miles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2,500 miles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12,000 miles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0" y="3352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G3B10 -- What is the approximate maximum distance along the Earth's surface that is normally covered in one hop using the E region?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180 miles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1,200 miles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2,500 miles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12,000 miles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G3C01 -- Which of the following ionospheric layers is closest to the surface of the Earth?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E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F1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F2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G3C02 -- Where on the Earth do ionospheric layers reach their maximum height?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Where the Sun is overhead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Where the Sun is on the opposite side of the Earth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Where the Sun is rising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Where the Sun has just set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Regions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Ionosphere.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 ionosphere organizes itself into regions or “layers”.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Varies with strength of ionization.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D-region disappears at night.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F-region splits into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&amp; 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alibri"/>
              </a:rPr>
              <a:t>2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regions during the day.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h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Io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h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er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G3C03 -- Why is the F2 region mainly responsible for the longest distance radio wave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Because it is the densest ionospheric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Because it does not absorb radio waves as much as other ionospheric regions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Because it is the highest ionospheric region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G3C04 -- What does the term “critical angle” mean as used in radio wave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long path azimuth of a distant station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short path azimuth of a distant station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lowest takeoff angle that will return a radio wave to the Earth under specific ionospheric conditions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highest takeoff angle that will return a radio wave to the Earth under specific ionospheric conditions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0" y="49528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G3C05 -- Why is long distance communication on the 40, 60, 80 and 160 meter bands more difficult during the day?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 layer absorbs signals at these frequencies during daylight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 layer is unstable during daylight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 layer absorbs signals at these frequencies during daylight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E layer is unstable during daylight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G3C12 -- Which ionospheric layer is the most absorbent of long skip signals during daylight hours on frequencies below 10 MHz?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F2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F1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E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D layer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Sunspots.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Areas of intense magnetic activity on the surface (photosphere) of the sun.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Picture 2" descr="C:\Documents and Settings\Ray\My Documents\My Pictures\Sunspots_1302_Sep_2011_by_NASA.jpg"/>
          <p:cNvPicPr/>
          <p:nvPr/>
        </p:nvPicPr>
        <p:blipFill>
          <a:blip r:embed="rId1"/>
          <a:stretch/>
        </p:blipFill>
        <p:spPr>
          <a:xfrm>
            <a:off x="2286000" y="4114800"/>
            <a:ext cx="4433400" cy="2560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457200" y="1828800"/>
            <a:ext cx="45716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Sunspots.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Up to 50,000 miles in diameter.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Emit UV radiation which ionizes earth's atmosphere.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Earliest observation dates from 354 BC.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7" name="Picture 3" descr="C:\Documents and Settings\Ray\My Documents\My Pictures\sunspot-1.jpg"/>
          <p:cNvPicPr/>
          <p:nvPr/>
        </p:nvPicPr>
        <p:blipFill>
          <a:blip r:embed="rId1"/>
          <a:stretch/>
        </p:blipFill>
        <p:spPr>
          <a:xfrm>
            <a:off x="5121360" y="2378160"/>
            <a:ext cx="3657240" cy="4115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457200" y="1828800"/>
            <a:ext cx="83055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Sunspots.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Cooler in temperature (4,900°F to 7,600°F) than surrounding surface (10,000°F) so they appear darker.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0" name="Picture 2" descr="C:\Documents and Settings\Ray\My Documents\My Pictures\sunspots2.gif"/>
          <p:cNvPicPr/>
          <p:nvPr/>
        </p:nvPicPr>
        <p:blipFill>
          <a:blip r:embed="rId1"/>
          <a:stretch/>
        </p:blipFill>
        <p:spPr>
          <a:xfrm>
            <a:off x="3505320" y="4038480"/>
            <a:ext cx="2560320" cy="2560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457200" y="1828800"/>
            <a:ext cx="8152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Sunspots.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Emit UV radiation which ionizes earth's atmosphere.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3" name="Picture 2" descr="C:\Documents and Settings\Ray\My Documents\My Pictures\Sunspot_TRACE.jpg"/>
          <p:cNvPicPr/>
          <p:nvPr/>
        </p:nvPicPr>
        <p:blipFill>
          <a:blip r:embed="rId1"/>
          <a:stretch/>
        </p:blipFill>
        <p:spPr>
          <a:xfrm>
            <a:off x="2743200" y="3565440"/>
            <a:ext cx="3787560" cy="3109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457200" y="1828800"/>
            <a:ext cx="81529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Sunspots.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Life span of less than a day to a few weeks.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Stationary on sun’s surface.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Appear to move because of sun’s rotation.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Sunspots rotate back into view every 28 days.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Cycles.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Number of sunspots varies in 11-year cycles.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Picture 3" descr="C:\Documents and Settings\Ray\My Documents\My Pictures\Sunspot_Numbers.png"/>
          <p:cNvPicPr/>
          <p:nvPr/>
        </p:nvPicPr>
        <p:blipFill>
          <a:blip r:embed="rId1"/>
          <a:stretch/>
        </p:blipFill>
        <p:spPr>
          <a:xfrm>
            <a:off x="1371600" y="3657600"/>
            <a:ext cx="6884640" cy="2925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1828800"/>
            <a:ext cx="5333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Regions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D-Layer.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30-60 miles altitude.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Rapidly disappears at sunset.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Rapidly re-forms at sunrise.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Absorbs long wavelength radio waves.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160m, 80m, &amp; 40m.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h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 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Io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n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o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p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h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er</a:t>
            </a: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" name="Picture 8" descr="C:\Users\Ray\Pictures\layers2.gif"/>
          <p:cNvPicPr/>
          <p:nvPr/>
        </p:nvPicPr>
        <p:blipFill>
          <a:blip r:embed="rId1"/>
          <a:stretch/>
        </p:blipFill>
        <p:spPr>
          <a:xfrm>
            <a:off x="6035760" y="2560680"/>
            <a:ext cx="2833200" cy="3750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Cycles.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beginning of cycle, sunspots appear at mid latitudes &amp; appear closer to equator as cycles progresses.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1" name="Picture 2" descr="C:\Documents and Settings\Ray\My Documents\My Pictures\Sunspot-bfly.gif"/>
          <p:cNvPicPr/>
          <p:nvPr/>
        </p:nvPicPr>
        <p:blipFill>
          <a:blip r:embed="rId1"/>
          <a:stretch/>
        </p:blipFill>
        <p:spPr>
          <a:xfrm>
            <a:off x="914400" y="4572000"/>
            <a:ext cx="7772040" cy="19918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Cycles.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peak of solar cycle, ionization level can be high enough that 10m stays open all night.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At minimum of solar cycle, bands above 20m may not be open at all.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Sunspots &amp; Cycles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Cycles.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Strong seasonal &amp; daily variations in propagation.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Seasonal variations due to different levels of ionization between summer &amp; winter.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Seasonal variations on lower bands due to lower atmospheric noise during winter months.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Daily variations due to different levels of ionization between day &amp; night.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Measuring Solar Activity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Sunspot number (SSN).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SSN = 10 x Nr of groups + Nr of sunspots.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Average of observations from many different locations.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flux index (SFI).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Measure of 10.7 cm (2.8 GHz) solar radiation.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Indicator of UV radiation.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Minimum value = 65, no maximum.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457200" y="1828800"/>
            <a:ext cx="512100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Measuring Solar Activity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K-index (K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Calibri"/>
              </a:rPr>
              <a:t>P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Measure of short-term stability of earth’s magnetic field.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Minimum value = 0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Maximum value = 9.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Updated every 3 hours.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Higher values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 Poorer HF propagation.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0" name="Table 3"/>
          <p:cNvGraphicFramePr/>
          <p:nvPr/>
        </p:nvGraphicFramePr>
        <p:xfrm>
          <a:off x="5486400" y="2560680"/>
          <a:ext cx="3352320" cy="3850200"/>
        </p:xfrm>
        <a:graphic>
          <a:graphicData uri="http://schemas.openxmlformats.org/drawingml/2006/table">
            <a:tbl>
              <a:tblPr/>
              <a:tblGrid>
                <a:gridCol w="914400"/>
                <a:gridCol w="2438280"/>
              </a:tblGrid>
              <a:tr h="321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K-Index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Meaning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Inactive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Very quiet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Quiet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Unsettled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Active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Minor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Major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Severe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531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Very severe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499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Extremely severe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457200" y="1828800"/>
            <a:ext cx="50288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Measuring Solar Activity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3" name="Table 3"/>
          <p:cNvGraphicFramePr/>
          <p:nvPr/>
        </p:nvGraphicFramePr>
        <p:xfrm>
          <a:off x="5486400" y="2560680"/>
          <a:ext cx="3352320" cy="2595600"/>
        </p:xfrm>
        <a:graphic>
          <a:graphicData uri="http://schemas.openxmlformats.org/drawingml/2006/table">
            <a:tbl>
              <a:tblPr/>
              <a:tblGrid>
                <a:gridCol w="1676160"/>
                <a:gridCol w="1676160"/>
              </a:tblGrid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A-Index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Meaning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0-7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Quiet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8-15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Unsettled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16-29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Active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30-49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Minor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50-99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Major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100-400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Severe storm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sp>
        <p:nvSpPr>
          <p:cNvPr id="204" name="CustomShape 4"/>
          <p:cNvSpPr/>
          <p:nvPr/>
        </p:nvSpPr>
        <p:spPr>
          <a:xfrm>
            <a:off x="457200" y="1828800"/>
            <a:ext cx="4952520" cy="4754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720"/>
              </a:spcBef>
            </a:pPr>
            <a:endParaRPr b="0" lang="en-US" sz="1800" spc="-1" strike="noStrike">
              <a:latin typeface="Arial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Arial"/>
              </a:rPr>
              <a:t>A-index (A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Calibri"/>
                <a:ea typeface="Arial"/>
              </a:rPr>
              <a:t>P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  <a:ea typeface="Arial"/>
              </a:rPr>
              <a:t>).</a:t>
            </a:r>
            <a:endParaRPr b="0" lang="en-US" sz="32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Measure of long-term stability of earth’s magnetic field.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Minimum value = 0, maximum value = 400.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Calculated from previous 8 K-index values.</a:t>
            </a:r>
            <a:endParaRPr b="0" lang="en-US" sz="2400" spc="-1" strike="noStrike"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Higher values </a:t>
            </a:r>
            <a:r>
              <a:rPr b="0" lang="en-US" sz="2400" spc="-1" strike="noStrike">
                <a:solidFill>
                  <a:srgbClr val="000000"/>
                </a:solidFill>
                <a:latin typeface="Wingdings"/>
                <a:ea typeface="Arial"/>
              </a:rPr>
              <a:t>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Arial"/>
              </a:rPr>
              <a:t> Poorer HF propagation.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Assessing Propagation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Maximum useable frequency (MUF).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Highest frequency that will allow communications between 2 points.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Radio waves on frequencies below the MUF will be refracted back to earth.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Radio waves on frequencies above the MUF will be lost into space.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Use a frequency just below the MUF for the best results.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Assessing Propagation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Lowest useable frequency (LUF).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Lowest frequency that will allow communications between 2 points.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Radio waves on frequencies below the LUF will be absorbed by the D-region.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If the MUF drops below the LUF, then sky-wave communications are not possible between those 2 points.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Assessing Propagation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International beacons.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Transmitters placed at 18 locations around the world.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Sponsored by the NCDXF &amp; the IARU.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14.100 MHz, 18.110 MHz, 21.150 MHz, 24.930 MHz, &amp;  28.200 MHz.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Sends callsign (22 wpm) followed by 4 1-second dashes.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Callsign &amp; 1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st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dash = 100 Watts.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nd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dash = 10 Watts.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3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rd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dash = 1 Watt.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4</a:t>
            </a:r>
            <a:r>
              <a:rPr b="0" lang="en-US" sz="2000" spc="-1" strike="noStrike" baseline="30000">
                <a:solidFill>
                  <a:srgbClr val="000000"/>
                </a:solidFill>
                <a:latin typeface="Calibri"/>
              </a:rPr>
              <a:t>th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 dash = 0.1 Watt.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Assessing Propagation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Software.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VOACAP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Voice of America Coverage Analysis Program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Online predictions.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1f497d"/>
              </a:buClr>
              <a:buFont typeface="Arial"/>
              <a:buChar char="•"/>
            </a:pPr>
            <a:r>
              <a:rPr b="0" lang="en-US" sz="24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http://www.voacap.com/prediction.html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1f497d"/>
              </a:buClr>
              <a:buFont typeface="Arial"/>
              <a:buChar char="•"/>
            </a:pPr>
            <a:r>
              <a:rPr b="0" lang="en-US" sz="24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http://www.voacap.com/coverage.html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3200" spc="-1" strike="noStrike">
                <a:solidFill>
                  <a:srgbClr val="ff0000"/>
                </a:solidFill>
                <a:latin typeface="Calibri"/>
              </a:rPr>
              <a:t>Ignore the predictions – just listen!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1828800"/>
            <a:ext cx="563832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Regions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E-Layer.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60-70 miles altitude.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One hop up to 1200 miles.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Similar to D-layer.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Lasts longer into the night.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Less absorption.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Auroral propagation.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Sporadic-E skip.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10m, 6m, &amp; 2m.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Picture 8" descr="C:\Users\Ray\Pictures\layers2.gif"/>
          <p:cNvPicPr/>
          <p:nvPr/>
        </p:nvPicPr>
        <p:blipFill>
          <a:blip r:embed="rId1"/>
          <a:stretch/>
        </p:blipFill>
        <p:spPr>
          <a:xfrm>
            <a:off x="6035760" y="2560680"/>
            <a:ext cx="2833200" cy="3750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457200" y="1828800"/>
            <a:ext cx="8229240" cy="32763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flare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large eruption of energy &amp; particles from surface of the sun.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Caused by disruptions of the sun’s magnetic field.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Takes about 8 minutes for energy to reach earth.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olarflares.mp4" descr=""/>
          <p:cNvPicPr/>
          <p:nvPr/>
        </p:nvPicPr>
        <p:blipFill>
          <a:blip r:embed="rId1"/>
          <a:stretch/>
        </p:blipFill>
        <p:spPr>
          <a:xfrm>
            <a:off x="457200" y="1111320"/>
            <a:ext cx="8289720" cy="4725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83" dur="1" fill="hold"/>
                                        <p:tgtEl>
                                          <p:spTgt spid="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84" restart="whenNotActive" nodeType="interactiveSeq" fill="hold">
                <p:stCondLst>
                  <p:cond delay="0" evt="onClick">
                    <p:tgtEl>
                      <p:spTgt spid="215"/>
                    </p:tgtEl>
                  </p:cond>
                </p:stCondLst>
                <p:childTnLst>
                  <p:par>
                    <p:cTn id="85" fill="hold">
                      <p:stCondLst>
                        <p:cond delay="0" evt="onClick">
                          <p:tgtEl>
                            <p:spTgt spid="215"/>
                          </p:tgtEl>
                        </p:cond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8" dur="1" fill="hold"/>
                                        <p:tgtEl>
                                          <p:spTgt spid="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57200" y="1828800"/>
            <a:ext cx="464796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Coronal hole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 weak area in the corona through which plasma can escape the sun’s magnetic field &amp; stream through space at high velocity.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8" name="Picture 3" descr="C:\Documents and Settings\Ray\My Documents\My Pictures\EIT284hole.jpg"/>
          <p:cNvPicPr/>
          <p:nvPr/>
        </p:nvPicPr>
        <p:blipFill>
          <a:blip r:embed="rId1"/>
          <a:stretch/>
        </p:blipFill>
        <p:spPr>
          <a:xfrm>
            <a:off x="5257800" y="2971800"/>
            <a:ext cx="3580920" cy="3580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Coronal mass ejection (CME).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Ejection of a large amount of material from the corona.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Narrow beam or wide area.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Often associated with a large solar flare.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Takes about 20-40 hours for particles to reach earth.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cme.mp4" descr=""/>
          <p:cNvPicPr/>
          <p:nvPr/>
        </p:nvPicPr>
        <p:blipFill>
          <a:blip r:embed="rId1"/>
          <a:stretch/>
        </p:blipFill>
        <p:spPr>
          <a:xfrm>
            <a:off x="1189080" y="274680"/>
            <a:ext cx="6711480" cy="6308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9" dur="indefinite" restart="never" nodeType="tmRoot">
          <p:childTnLst>
            <p:seq>
              <p:cTn id="90" dur="indefinite" nodeType="mainSeq"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94" dur="1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95" restart="whenNotActive" nodeType="interactiveSeq" fill="hold">
                <p:stCondLst>
                  <p:cond delay="0" evt="onClick">
                    <p:tgtEl>
                      <p:spTgt spid="221"/>
                    </p:tgtEl>
                  </p:cond>
                </p:stCondLst>
                <p:childTnLst>
                  <p:par>
                    <p:cTn id="96" fill="hold">
                      <p:stCondLst>
                        <p:cond delay="0" evt="onClick">
                          <p:tgtEl>
                            <p:spTgt spid="221"/>
                          </p:tgtEl>
                        </p:cond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9" dur="1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1828800"/>
            <a:ext cx="8229240" cy="4647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Sudden ionospheric disturbance (SID).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UV-rays &amp; X-rays from a solar flare travel to earth at the speed of light (186,000 mi/sec).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Reach earth in about 8 minutes.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Greatly increases ionization level of D-region.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Lower frequencies more greatly affected.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Can last from a few seconds to several hours.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Only affects sunlit side of earth.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Geomagnetic disturbances.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CME’s greatly increase strength of solar wind.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A continuous stream of charged particles.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Reaches earth in about 20-40 hours.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Particles become trapped in the magnetosphere near both poles increasing ionization of E-region &amp; creating a geomagnetic storm.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Geomagnetic disturbances.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High-latitude HF propagation greatly decreased.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Can last several hours to a few days.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Auroral activity greatly increased.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Reflection possible on 15m &amp; up.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Strongest on 6m &amp; 2m.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Signals modulated with hiss or buzz.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CW.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57200" y="1828800"/>
            <a:ext cx="8381520" cy="46479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Solar Disturbances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Sun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0" name="Picture 2" descr="C:\Users\Ray\Pictures\Aurora-Borealis-Manitoba-Canada.jpg"/>
          <p:cNvPicPr/>
          <p:nvPr/>
        </p:nvPicPr>
        <p:blipFill>
          <a:blip r:embed="rId1"/>
          <a:stretch/>
        </p:blipFill>
        <p:spPr>
          <a:xfrm>
            <a:off x="2286000" y="2647800"/>
            <a:ext cx="5241600" cy="39319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G3A01 -- What is the significance of the sunspot number with regard to HF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sunspot numbers generally indicate a greater probability of good propagation at higher frequencies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Lower sunspot numbers generally indicate greater probability of sporadic E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zero sunspot number indicate radio propagation is not possible on any band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0" dur="indefinite" restart="never" nodeType="tmRoot">
          <p:childTnLst>
            <p:seq>
              <p:cTn id="101" dur="indefinite" nodeType="mainSeq">
                <p:childTnLst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1828800"/>
            <a:ext cx="55623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Regions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F-Layer.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100-300 miles altitude.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One-hop up to 2500 miles.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Can remain ionized all night.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Splits into F1-layer &amp; F2-layer during the day.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F1-layer = 100-140 miles.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F2-layer = 200-300 miles.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Long-range HF propagation.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" name="Picture 8" descr="C:\Users\Ray\Pictures\layers2.gif"/>
          <p:cNvPicPr/>
          <p:nvPr/>
        </p:nvPicPr>
        <p:blipFill>
          <a:blip r:embed="rId1"/>
          <a:stretch/>
        </p:blipFill>
        <p:spPr>
          <a:xfrm>
            <a:off x="6035760" y="2560680"/>
            <a:ext cx="2833200" cy="37508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G3A02 -- What effect does a Sudden Ionospheric Disturbance have on the daytime ionospheric propagation of HF radio waves?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TextShape 2"/>
          <p:cNvSpPr txBox="1"/>
          <p:nvPr/>
        </p:nvSpPr>
        <p:spPr>
          <a:xfrm>
            <a:off x="457200" y="2011320"/>
            <a:ext cx="838152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enhances propagation on all HF frequencies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disrupts signals on lower frequencies more than those on higher frequencies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It disrupts communications via satellite more than direct communications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None, because only areas on the night side of the Earth are affected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G3A03 -- Approximately how long does it take the increased ultraviolet and X-ray radiation from solar flares to affect radio-wave propagation on the Earth?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28 days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 to 2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 minutes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20 to 40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CustomShape 3"/>
          <p:cNvSpPr/>
          <p:nvPr/>
        </p:nvSpPr>
        <p:spPr>
          <a:xfrm>
            <a:off x="0" y="34290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4" dur="indefinite" restart="never" nodeType="tmRoot">
          <p:childTnLst>
            <p:seq>
              <p:cTn id="115" dur="indefinite" nodeType="mainSeq">
                <p:childTnLst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G3A04 -- Which of the following amateur radio HF frequencies are least reliable for long distance communications during periods of low solar activity?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80 meters and 160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60 meters and 40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30 meters and 20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lphaUcPeriod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15 meters, 12 meters and 10 meters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1" dur="indefinite" restart="never" nodeType="tmRoot">
          <p:childTnLst>
            <p:seq>
              <p:cTn id="122" dur="indefinite" nodeType="mainSeq">
                <p:childTnLst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G3A05 -- What is the solar-flux index?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9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measure of the highest frequency that is useful for ionospheric propagation between two points on the Earth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9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count of sunspots which is adjusted for solar emissions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9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Another name for the American sunspot number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9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 A measure of solar radiation at 10.7 centimeters wavelength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9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0" y="5562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8" dur="indefinite" restart="never" nodeType="tmRoot">
          <p:childTnLst>
            <p:seq>
              <p:cTn id="129" dur="indefinite" nodeType="mainSeq">
                <p:childTnLst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G3A06 -- What is a geomagnetic storm?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sudden drop in the solar-flux index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thunderstorm which affects radio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Ripples in the ionosphere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temporary disturbance in the Earth's magnetosphere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8" name="CustomShape 3"/>
          <p:cNvSpPr/>
          <p:nvPr/>
        </p:nvSpPr>
        <p:spPr>
          <a:xfrm>
            <a:off x="0" y="4495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5" dur="indefinite" restart="never" nodeType="tmRoot">
          <p:childTnLst>
            <p:seq>
              <p:cTn id="136" dur="indefinite" nodeType="mainSeq">
                <p:childTnLst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1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G3A07 -- At what point in the solar cycle does the 20 meter band usually support worldwide propagation during daylight hours?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the summer solstice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Only at the maximum point of the solar cycle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Only at the minimum point of the solar cycle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any point in the solar cycle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8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G3A08 -- Which of the following effects can a geomagnetic storm have on radio-wave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Improved high-latitude HF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Degraded high-latitude HF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Improved ground-wave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Improved chances of UHF ducting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G3A09 -- What effect does a high sunspot</a:t>
            </a:r>
            <a:br/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number have on radio communications?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High-frequency radio signals become weak and distorted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Frequencies above 300 MHz become usable for long-distance communication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Long-distance communication in the upper HF and lower VHF range is enhanced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Microwave communications become unstable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6" dur="indefinite" restart="never" nodeType="tmRoot">
          <p:childTnLst>
            <p:seq>
              <p:cTn id="157" dur="indefinite" nodeType="mainSeq">
                <p:childTnLst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2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G3A10 -- What causes HF propagation conditions to vary periodically in a 28-day cycle?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term oscillations in the upper atmosphere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Cyclic variation in the Earth’s radiation belts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Sun’s rotation on its axis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position of the Moon in its orbit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0" name="CustomShape 3"/>
          <p:cNvSpPr/>
          <p:nvPr/>
        </p:nvSpPr>
        <p:spPr>
          <a:xfrm>
            <a:off x="0" y="38862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3" dur="indefinite" restart="never" nodeType="tmRoot">
          <p:childTnLst>
            <p:seq>
              <p:cTn id="164" dur="indefinite" nodeType="mainSeq">
                <p:childTnLst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9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G3A11 -- Approximately how long is the typical sunspot cycle?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8 minutes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40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28 days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11 years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0" dur="indefinite" restart="never" nodeType="tmRoot">
          <p:childTnLst>
            <p:seq>
              <p:cTn id="171" dur="indefinite" nodeType="mainSeq">
                <p:childTnLst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1828800"/>
            <a:ext cx="8411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Radio waves are refracted (bent) in the ionosphere.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Picture 2" descr=""/>
          <p:cNvPicPr/>
          <p:nvPr/>
        </p:nvPicPr>
        <p:blipFill>
          <a:blip r:embed="rId1"/>
          <a:stretch/>
        </p:blipFill>
        <p:spPr>
          <a:xfrm>
            <a:off x="1828800" y="3657600"/>
            <a:ext cx="5819400" cy="2925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G3A12 -- What does the K-index indicate?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relative position of sunspots on the surface of the Sun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short term stability of the Earth’s magnetic field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stability of the Sun's magnetic field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solar radio flux at Boulder, Colorado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7" dur="indefinite" restart="never" nodeType="tmRoot">
          <p:childTnLst>
            <p:seq>
              <p:cTn id="178" dur="indefinite" nodeType="mainSeq">
                <p:childTnLst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3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G3A13 -- What does the A-index indicate?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relative position of sunspots on the surface of the Sun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amount of polarization of the Sun's electric field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long term stability of the Earth’s geomagnetic field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solar radio flux at Boulder, Colorado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0" y="4343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4" dur="indefinite" restart="never" nodeType="tmRoot">
          <p:childTnLst>
            <p:seq>
              <p:cTn id="185" dur="indefinite" nodeType="mainSeq">
                <p:childTnLst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0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G3A14 -- How are radio communications usually affected by the charged particles that reach the Earth from solar coronal holes?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HF communications are improved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HF communications are disturbed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VHF/UHF ducting is improved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VHF/UHF ducting is disturbed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1" dur="indefinite" restart="never" nodeType="tmRoot">
          <p:childTnLst>
            <p:seq>
              <p:cTn id="192" dur="indefinite" nodeType="mainSeq">
                <p:childTnLst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G3A15 -- How long does it take charged particles from coronal mass ejections to affect radio propagation on the Earth?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28 days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14 days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4 to 8 minutes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20 to 40 hours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8" dur="indefinite" restart="never" nodeType="tmRoot">
          <p:childTnLst>
            <p:seq>
              <p:cTn id="199" dur="indefinite" nodeType="mainSeq">
                <p:childTnLst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04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G3A16 -- What is a possible benefit to radio communications resulting from periods of high geomagnetic activity?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Auroras that can reflect VHF signals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Higher signal strength for HF signals passing through the polar regions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Improved HF long path propagation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Reduced long delayed echoes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5" dur="indefinite" restart="never" nodeType="tmRoot">
          <p:childTnLst>
            <p:seq>
              <p:cTn id="206" dur="indefinite" nodeType="mainSeq">
                <p:childTnLst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1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G3B03 -- Which of the following applies when selecting a frequency for lowest attenuation when transmitting on HF?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Select a frequency just below the MUF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Select a frequency just above the LUF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Select a frequency just below the critical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Select a frequency just above the critical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2" dur="indefinite" restart="never" nodeType="tmRoot">
          <p:childTnLst>
            <p:seq>
              <p:cTn id="213" dur="indefinite" nodeType="mainSeq">
                <p:childTnLst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8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extShape 1"/>
          <p:cNvSpPr txBox="1"/>
          <p:nvPr/>
        </p:nvSpPr>
        <p:spPr>
          <a:xfrm>
            <a:off x="1828800" y="182520"/>
            <a:ext cx="6857640" cy="21031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G3B04 -- What is a reliable way to determine if the MUF is high enough to support skip propagation between your station and a distant location on frequencies between 14 and 30 MHz?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TextShape 2"/>
          <p:cNvSpPr txBox="1"/>
          <p:nvPr/>
        </p:nvSpPr>
        <p:spPr>
          <a:xfrm>
            <a:off x="457200" y="237816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Listen for signals from an international beacon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Send a series of dots on the band and listen for echoes from your signal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Check the strength of TV signals from Western Europe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Check the strength of signals in the MF AM broadcast band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CustomShape 3"/>
          <p:cNvSpPr/>
          <p:nvPr/>
        </p:nvSpPr>
        <p:spPr>
          <a:xfrm>
            <a:off x="0" y="25909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9" dur="indefinite" restart="never" nodeType="tmRoot">
          <p:childTnLst>
            <p:seq>
              <p:cTn id="220" dur="indefinite" nodeType="mainSeq">
                <p:childTnLst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25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1828800" y="182520"/>
            <a:ext cx="6857640" cy="21794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G3B05 -- What usually happens to radio waves with frequencies below the MUF and above the LUF when they are sent into the ionosphere?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TextShape 2"/>
          <p:cNvSpPr txBox="1"/>
          <p:nvPr/>
        </p:nvSpPr>
        <p:spPr>
          <a:xfrm>
            <a:off x="457200" y="2378160"/>
            <a:ext cx="8229240" cy="42048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are bent back to the Earth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pass through the ionosphere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are amplified by interaction with the ionosphere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are bent and trapped in the ionosphere to circle the Earth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7" name="CustomShape 3"/>
          <p:cNvSpPr/>
          <p:nvPr/>
        </p:nvSpPr>
        <p:spPr>
          <a:xfrm>
            <a:off x="0" y="25909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6" dur="indefinite" restart="never" nodeType="tmRoot">
          <p:childTnLst>
            <p:seq>
              <p:cTn id="227" dur="indefinite" nodeType="mainSeq">
                <p:childTnLst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2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G3B06 -- What usually happens to radio waves with frequencies below the LUF?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are bent back to the Earth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pass through the ionosphere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are completely absorbed by the ionosphere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are bent and trapped in the ionosphere to circle the Earth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" name="CustomShape 3"/>
          <p:cNvSpPr/>
          <p:nvPr/>
        </p:nvSpPr>
        <p:spPr>
          <a:xfrm>
            <a:off x="0" y="34290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3" dur="indefinite" restart="never" nodeType="tmRoot">
          <p:childTnLst>
            <p:seq>
              <p:cTn id="234" dur="indefinite" nodeType="mainSeq">
                <p:childTnLst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G3B07 -- What does LUF stand for?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Lowest Usable Frequency for communications between two points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Longest Universal Function for communications between two points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Lowest Usable Frequency during a 24 hour period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Longest Universal Function during a 24 hour period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0" dur="indefinite" restart="never" nodeType="tmRoot">
          <p:childTnLst>
            <p:seq>
              <p:cTn id="241" dur="indefinite" nodeType="mainSeq">
                <p:childTnLst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6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1828800"/>
            <a:ext cx="841176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Radio waves are refracted (bent) in the ionosphere.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 stronger the ionization level, the more the waves will be bent.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The shorter the wavelength (higher frequency), the less the waves will be bent.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VHF &amp; UHF are only slightly bent &amp; almost never enough to return to earth.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G3B08 -- What does MUF stand for?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Minimum Usable Frequency for communications between two points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Maximum Usable Frequency for communications between two points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Minimum Usable Frequency during a 24 hour period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Maximum Usable Frequency during a 24 hour period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CustomShape 3"/>
          <p:cNvSpPr/>
          <p:nvPr/>
        </p:nvSpPr>
        <p:spPr>
          <a:xfrm>
            <a:off x="0" y="32767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7" dur="indefinite" restart="never" nodeType="tmRoot">
          <p:childTnLst>
            <p:seq>
              <p:cTn id="248" dur="indefinite" nodeType="mainSeq">
                <p:childTnLst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G3B11 -- What happens to HF propagation when the Lowest Usable Frequency (LUF) exceeds the Maximum Usable Frequency (MUF)?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 HF radio frequency will support ordinary sky-wave communications over the path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HF communications over the path are enhanced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Double hop propagation along the path is more common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Propagation over the path on all HF frequencies is enhanced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4" dur="indefinite" restart="never" nodeType="tmRoot">
          <p:childTnLst>
            <p:seq>
              <p:cTn id="255" dur="indefinite" nodeType="mainSeq">
                <p:childTnLst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0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1828800" y="182520"/>
            <a:ext cx="700992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G3B12 -- What factor or factors affect the MUF?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Path distance and location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Time of day and season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Solar radiation and ionospheric disturbances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CustomShape 3"/>
          <p:cNvSpPr/>
          <p:nvPr/>
        </p:nvSpPr>
        <p:spPr>
          <a:xfrm>
            <a:off x="0" y="3962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1" dur="indefinite" restart="never" nodeType="tmRoot">
          <p:childTnLst>
            <p:seq>
              <p:cTn id="262" dur="indefinite" nodeType="mainSeq">
                <p:childTnLst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6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Scatter Characteristics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Localized areas in the ionosphere can reflect radio waves as well as refract them.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Direction of reflection is unpredictable.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Reflected signals are </a:t>
            </a: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MUCH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weaker than refracted signals &amp; have a wavering sound.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Allows propagation above the MUF.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Scatter Modes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Scatter Characteristics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Backscatter.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Signals can be reflected from uneven terrain at the far end of the path back towards the source.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Scatter Modes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Near Vertical Incidence Sky-wave (NVIS)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At frequencies below the critical frequency, signals arriving at any angle are reflected.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Allows communications up to 200-300 hundred miles.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Eliminates the “skip zone”.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8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Scatter Modes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Near Vertical Incidence Sky-wave (NVIS)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Select a frequency below the critical frequency but high enough that absorption in the D-region is not excessive.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Use a horizontally-polarized antenna mounted 1/8</a:t>
            </a:r>
            <a:r>
              <a:rPr b="0" lang="el-GR" sz="3200" spc="-1" strike="noStrike">
                <a:solidFill>
                  <a:srgbClr val="000000"/>
                </a:solidFill>
                <a:latin typeface="Calibri"/>
              </a:rPr>
              <a:t>λ to 1/4λ above the ground.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10’ to 12’ above the ground is best.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l-GR" sz="2400" spc="-1" strike="noStrike">
                <a:solidFill>
                  <a:srgbClr val="000000"/>
                </a:solidFill>
                <a:latin typeface="Calibri"/>
              </a:rPr>
              <a:t>A grounded wire on the ground directly beneath the antenna improves signal by up to 6 dB.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0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Scatter Modes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G3C06 -- What is a characteristic of HF scatter signals?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have high intelligibility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have a wavering sound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They have very large swings in signal strength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All of these choices are correct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3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8" dur="indefinite" restart="never" nodeType="tmRoot">
          <p:childTnLst>
            <p:seq>
              <p:cTn id="269" dur="indefinite" nodeType="mainSeq">
                <p:childTnLst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4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G3C07 -- What makes HF scatter signals often sound distorted?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ionospheric layer involved is unstable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Ground waves are absorbing much of the signal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E-region is not present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Energy is scattered into the skip zone through several different radio wave paths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CustomShape 3"/>
          <p:cNvSpPr/>
          <p:nvPr/>
        </p:nvSpPr>
        <p:spPr>
          <a:xfrm>
            <a:off x="0" y="4495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5" dur="indefinite" restart="never" nodeType="tmRoot">
          <p:childTnLst>
            <p:seq>
              <p:cTn id="276" dur="indefinite" nodeType="mainSeq">
                <p:childTnLst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1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G3C08 -- Why are HF scatter signals in the skip zone usually weak?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TextShape 2"/>
          <p:cNvSpPr txBox="1"/>
          <p:nvPr/>
        </p:nvSpPr>
        <p:spPr>
          <a:xfrm>
            <a:off x="457200" y="2011320"/>
            <a:ext cx="838152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Only a small part of the signal energy is scattered into the skip zone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Signals are scattered from the magnetosphere which is not a good reflector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Propagation is through ground waves which absorb most of the signal energy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Propagations is through ducts in F region which absorb most of the energy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CustomShape 3"/>
          <p:cNvSpPr/>
          <p:nvPr/>
        </p:nvSpPr>
        <p:spPr>
          <a:xfrm>
            <a:off x="0" y="220968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2" dur="indefinite" restart="never" nodeType="tmRoot">
          <p:childTnLst>
            <p:seq>
              <p:cTn id="283" dur="indefinite" nodeType="mainSeq">
                <p:childTnLst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8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1828800"/>
            <a:ext cx="8229240" cy="47541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Reflection &amp; Absorption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Radio waves are refracted (bent) in the ionosphere.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Critical angle.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Maximum angle at which radio waves are bent enough to return to earth.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Critical angle decreases with increasing frequency.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One reason why a low angle of radiation is important for working DX.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1828800" y="182520"/>
            <a:ext cx="6857640" cy="1599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Calibri"/>
              </a:rPr>
              <a:t>The Ionosphere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extShape 1"/>
          <p:cNvSpPr txBox="1"/>
          <p:nvPr/>
        </p:nvSpPr>
        <p:spPr>
          <a:xfrm>
            <a:off x="1828800" y="182520"/>
            <a:ext cx="6857640" cy="21031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G3C09 -- What type of radio wave propagation allows a signal to be detected at a distance too far for ground wave propagation but too near for normal sky-wave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TextShape 2"/>
          <p:cNvSpPr txBox="1"/>
          <p:nvPr/>
        </p:nvSpPr>
        <p:spPr>
          <a:xfrm>
            <a:off x="457200" y="2378160"/>
            <a:ext cx="8229240" cy="41144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Faraday rotation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Scatter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Sporadic-E skip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Short-path skip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0" y="3200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9" dur="indefinite" restart="never" nodeType="tmRoot">
          <p:childTnLst>
            <p:seq>
              <p:cTn id="290" dur="indefinite" nodeType="mainSeq">
                <p:childTnLst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9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G3C10 -- Which of the following might be an indication that signals heard on the HF bands are being received via scatter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communication is during a sunspot maximum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communication is during a sudden ionospheric disturbance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signal is heard on a frequency below the Maximum Usable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The signal is heard on a frequency above the Maximum Usable Frequency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CustomShape 3"/>
          <p:cNvSpPr/>
          <p:nvPr/>
        </p:nvSpPr>
        <p:spPr>
          <a:xfrm>
            <a:off x="0" y="548640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6" dur="indefinite" restart="never" nodeType="tmRoot">
          <p:childTnLst>
            <p:seq>
              <p:cTn id="297" dur="indefinite" nodeType="mainSeq">
                <p:childTnLst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2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G3C11 -- Which of the following antenna types will be most effective for skip communications on 40 meters during the day?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Vertical antennas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Horizontal dipoles placed between 1/8 and 1/4 wavelength above the ground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Left-hand circularly polarized antennas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Right-hand circularly polarized antenna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3" dur="indefinite" restart="never" nodeType="tmRoot">
          <p:childTnLst>
            <p:seq>
              <p:cTn id="304" dur="indefinite" nodeType="mainSeq">
                <p:childTnLst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9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Shape 1"/>
          <p:cNvSpPr txBox="1"/>
          <p:nvPr/>
        </p:nvSpPr>
        <p:spPr>
          <a:xfrm>
            <a:off x="1828800" y="182520"/>
            <a:ext cx="6857640" cy="1645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000000"/>
                </a:solidFill>
                <a:latin typeface="Calibri"/>
              </a:rPr>
              <a:t>G3C13 -- What is Near Vertical Incidence Sky-wave (NVIS) propagation?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TextShape 2"/>
          <p:cNvSpPr txBox="1"/>
          <p:nvPr/>
        </p:nvSpPr>
        <p:spPr>
          <a:xfrm>
            <a:off x="457200" y="2011320"/>
            <a:ext cx="8229240" cy="4449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Propagation near the MUF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Short distance HF propagation using high elevation angles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Long path HF propagation at sunrise and sunset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9480" indent="-5191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Double hop propagation near the LUF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1" name="CustomShape 3"/>
          <p:cNvSpPr/>
          <p:nvPr/>
        </p:nvSpPr>
        <p:spPr>
          <a:xfrm>
            <a:off x="0" y="2819520"/>
            <a:ext cx="456840" cy="228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0" dur="indefinite" restart="never" nodeType="tmRoot">
          <p:childTnLst>
            <p:seq>
              <p:cTn id="311" dur="indefinite" nodeType="mainSeq">
                <p:childTnLst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LibreOffice/6.4.2.2$Linux_X86_64 LibreOffice_project/40$Build-2</Application>
  <Words>21573</Words>
  <Paragraphs>793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2018-03-02T14:31:33Z</dcterms:created>
  <dc:creator>Ray</dc:creator>
  <dc:description/>
  <dc:language>en-US</dc:language>
  <cp:lastModifiedBy/>
  <dcterms:modified xsi:type="dcterms:W3CDTF">2020-03-23T19:59:15Z</dcterms:modified>
  <cp:revision>584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1033-10.1.0.5707</vt:lpwstr>
  </property>
  <property fmtid="{D5CDD505-2E9C-101B-9397-08002B2CF9AE}" pid="6" name="LinksUpToDate">
    <vt:bool>0</vt:bool>
  </property>
  <property fmtid="{D5CDD505-2E9C-101B-9397-08002B2CF9AE}" pid="7" name="MMClips">
    <vt:i4>2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96</vt:i4>
  </property>
</Properties>
</file>