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slideLayouts/slideLayout2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7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6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media/image23.jpeg" ContentType="image/jpeg"/>
  <Override PartName="/ppt/media/image7.jpeg" ContentType="image/jpeg"/>
  <Override PartName="/ppt/media/image21.jpeg" ContentType="image/jpeg"/>
  <Override PartName="/ppt/media/image20.png" ContentType="image/png"/>
  <Override PartName="/ppt/media/image5.png" ContentType="image/png"/>
  <Override PartName="/ppt/media/image18.png" ContentType="image/png"/>
  <Override PartName="/ppt/media/image17.jpeg" ContentType="image/jpeg"/>
  <Override PartName="/ppt/media/image15.jpeg" ContentType="image/jpeg"/>
  <Override PartName="/ppt/media/image41.jpeg" ContentType="image/jpeg"/>
  <Override PartName="/ppt/media/image45.jpeg" ContentType="image/jpeg"/>
  <Override PartName="/ppt/media/image14.png" ContentType="image/png"/>
  <Override PartName="/ppt/media/image33.jpeg" ContentType="image/jpeg"/>
  <Override PartName="/ppt/media/image12.jpeg" ContentType="image/jpeg"/>
  <Override PartName="/ppt/media/image42.jpeg" ContentType="image/jpeg"/>
  <Override PartName="/ppt/media/image16.jpeg" ContentType="image/jpeg"/>
  <Override PartName="/ppt/media/image46.jpeg" ContentType="image/jpeg"/>
  <Override PartName="/ppt/media/image9.jpeg" ContentType="image/jpeg"/>
  <Override PartName="/ppt/media/image35.png" ContentType="image/png"/>
  <Override PartName="/ppt/media/image13.jpeg" ContentType="image/jpeg"/>
  <Override PartName="/ppt/media/image10.png" ContentType="image/png"/>
  <Override PartName="/ppt/media/image26.png" ContentType="image/png"/>
  <Override PartName="/ppt/media/image30.png" ContentType="image/png"/>
  <Override PartName="/ppt/media/image24.png" ContentType="image/png"/>
  <Override PartName="/ppt/media/image34.jpeg" ContentType="image/jpeg"/>
  <Override PartName="/ppt/media/image4.jpeg" ContentType="image/jpeg"/>
  <Override PartName="/ppt/media/image3.png" ContentType="image/png"/>
  <Override PartName="/ppt/media/image19.jpeg" ContentType="image/jpeg"/>
  <Override PartName="/ppt/media/image38.png" ContentType="image/png"/>
  <Override PartName="/ppt/media/image28.png" ContentType="image/png"/>
  <Override PartName="/ppt/media/image43.png" ContentType="image/png"/>
  <Override PartName="/ppt/media/image40.png" ContentType="image/png"/>
  <Override PartName="/ppt/media/image32.jpeg" ContentType="image/jpeg"/>
  <Override PartName="/ppt/media/image27.png" ContentType="image/png"/>
  <Override PartName="/ppt/media/image31.jpeg" ContentType="image/jpeg"/>
  <Override PartName="/ppt/media/image39.png" ContentType="image/png"/>
  <Override PartName="/ppt/media/image11.jpeg" ContentType="image/jpeg"/>
  <Override PartName="/ppt/media/image44.png" ContentType="image/png"/>
  <Override PartName="/ppt/media/image37.png" ContentType="image/png"/>
  <Override PartName="/ppt/media/image2.png" ContentType="image/png"/>
  <Override PartName="/ppt/media/image22.png" ContentType="image/png"/>
  <Override PartName="/ppt/media/image29.jpeg" ContentType="image/jpeg"/>
  <Override PartName="/ppt/media/image6.jpeg" ContentType="image/jpeg"/>
  <Override PartName="/ppt/media/image25.png" ContentType="image/png"/>
  <Override PartName="/ppt/media/image8.jpeg" ContentType="image/jpeg"/>
  <Override PartName="/ppt/media/image36.png" ContentType="image/png"/>
  <Override PartName="/ppt/media/image1.png" ContentType="image/png"/>
  <Override PartName="/ppt/notesSlides/_rels/notesSlide21.xml.rels" ContentType="application/vnd.openxmlformats-package.relationships+xml"/>
  <Override PartName="/ppt/notesSlides/_rels/notesSlide1.xml.rels" ContentType="application/vnd.openxmlformats-package.relationships+xml"/>
  <Override PartName="/ppt/notesSlides/notesSlide21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97.xml" ContentType="application/vnd.openxmlformats-officedocument.presentationml.slide+xml"/>
  <Override PartName="/ppt/slides/slide132.xml" ContentType="application/vnd.openxmlformats-officedocument.presentationml.slide+xml"/>
  <Override PartName="/ppt/slides/slide96.xml" ContentType="application/vnd.openxmlformats-officedocument.presentationml.slide+xml"/>
  <Override PartName="/ppt/slides/slide131.xml" ContentType="application/vnd.openxmlformats-officedocument.presentationml.slide+xml"/>
  <Override PartName="/ppt/slides/slide95.xml" ContentType="application/vnd.openxmlformats-officedocument.presentationml.slide+xml"/>
  <Override PartName="/ppt/slides/slide130.xml" ContentType="application/vnd.openxmlformats-officedocument.presentationml.slide+xml"/>
  <Override PartName="/ppt/slides/slide88.xml" ContentType="application/vnd.openxmlformats-officedocument.presentationml.slide+xml"/>
  <Override PartName="/ppt/slides/slide123.xml" ContentType="application/vnd.openxmlformats-officedocument.presentationml.slide+xml"/>
  <Override PartName="/ppt/slides/slide87.xml" ContentType="application/vnd.openxmlformats-officedocument.presentationml.slide+xml"/>
  <Override PartName="/ppt/slides/slide122.xml" ContentType="application/vnd.openxmlformats-officedocument.presentationml.slide+xml"/>
  <Override PartName="/ppt/slides/slide86.xml" ContentType="application/vnd.openxmlformats-officedocument.presentationml.slide+xml"/>
  <Override PartName="/ppt/slides/slide121.xml" ContentType="application/vnd.openxmlformats-officedocument.presentationml.slide+xml"/>
  <Override PartName="/ppt/slides/slide85.xml" ContentType="application/vnd.openxmlformats-officedocument.presentationml.slide+xml"/>
  <Override PartName="/ppt/slides/slide120.xml" ContentType="application/vnd.openxmlformats-officedocument.presentationml.slide+xml"/>
  <Override PartName="/ppt/slides/slide84.xml" ContentType="application/vnd.openxmlformats-officedocument.presentationml.slide+xml"/>
  <Override PartName="/ppt/slides/slide83.xml" ContentType="application/vnd.openxmlformats-officedocument.presentationml.slide+xml"/>
  <Override PartName="/ppt/slides/slide82.xml" ContentType="application/vnd.openxmlformats-officedocument.presentationml.slide+xml"/>
  <Override PartName="/ppt/slides/slide81.xml" ContentType="application/vnd.openxmlformats-officedocument.presentationml.slide+xml"/>
  <Override PartName="/ppt/slides/slide80.xml" ContentType="application/vnd.openxmlformats-officedocument.presentationml.slide+xml"/>
  <Override PartName="/ppt/slides/slide78.xml" ContentType="application/vnd.openxmlformats-officedocument.presentationml.slide+xml"/>
  <Override PartName="/ppt/slides/slide113.xml" ContentType="application/vnd.openxmlformats-officedocument.presentationml.slide+xml"/>
  <Override PartName="/ppt/slides/slide77.xml" ContentType="application/vnd.openxmlformats-officedocument.presentationml.slide+xml"/>
  <Override PartName="/ppt/slides/slide112.xml" ContentType="application/vnd.openxmlformats-officedocument.presentationml.slide+xml"/>
  <Override PartName="/ppt/slides/slide76.xml" ContentType="application/vnd.openxmlformats-officedocument.presentationml.slide+xml"/>
  <Override PartName="/ppt/slides/slide111.xml" ContentType="application/vnd.openxmlformats-officedocument.presentationml.slide+xml"/>
  <Override PartName="/ppt/slides/slide75.xml" ContentType="application/vnd.openxmlformats-officedocument.presentationml.slide+xml"/>
  <Override PartName="/ppt/slides/slide110.xml" ContentType="application/vnd.openxmlformats-officedocument.presentationml.slide+xml"/>
  <Override PartName="/ppt/slides/slide74.xml" ContentType="application/vnd.openxmlformats-officedocument.presentationml.slide+xml"/>
  <Override PartName="/ppt/slides/slide73.xml" ContentType="application/vnd.openxmlformats-officedocument.presentationml.slide+xml"/>
  <Override PartName="/ppt/slides/slide72.xml" ContentType="application/vnd.openxmlformats-officedocument.presentationml.slide+xml"/>
  <Override PartName="/ppt/slides/slide71.xml" ContentType="application/vnd.openxmlformats-officedocument.presentationml.slide+xml"/>
  <Override PartName="/ppt/slides/slide70.xml" ContentType="application/vnd.openxmlformats-officedocument.presentationml.slide+xml"/>
  <Override PartName="/ppt/slides/slide68.xml" ContentType="application/vnd.openxmlformats-officedocument.presentationml.slide+xml"/>
  <Override PartName="/ppt/slides/slide103.xml" ContentType="application/vnd.openxmlformats-officedocument.presentationml.slide+xml"/>
  <Override PartName="/ppt/slides/slide67.xml" ContentType="application/vnd.openxmlformats-officedocument.presentationml.slide+xml"/>
  <Override PartName="/ppt/slides/slide102.xml" ContentType="application/vnd.openxmlformats-officedocument.presentationml.slide+xml"/>
  <Override PartName="/ppt/slides/slide66.xml" ContentType="application/vnd.openxmlformats-officedocument.presentationml.slide+xml"/>
  <Override PartName="/ppt/slides/slide101.xml" ContentType="application/vnd.openxmlformats-officedocument.presentationml.slide+xml"/>
  <Override PartName="/ppt/slides/slide65.xml" ContentType="application/vnd.openxmlformats-officedocument.presentationml.slide+xml"/>
  <Override PartName="/ppt/slides/slide100.xml" ContentType="application/vnd.openxmlformats-officedocument.presentationml.slide+xml"/>
  <Override PartName="/ppt/slides/slide64.xml" ContentType="application/vnd.openxmlformats-officedocument.presentationml.slide+xml"/>
  <Override PartName="/ppt/slides/slide63.xml" ContentType="application/vnd.openxmlformats-officedocument.presentationml.slide+xml"/>
  <Override PartName="/ppt/slides/slide62.xml" ContentType="application/vnd.openxmlformats-officedocument.presentationml.slide+xml"/>
  <Override PartName="/ppt/slides/slide61.xml" ContentType="application/vnd.openxmlformats-officedocument.presentationml.slide+xml"/>
  <Override PartName="/ppt/slides/slide60.xml" ContentType="application/vnd.openxmlformats-officedocument.presentationml.slide+xml"/>
  <Override PartName="/ppt/slides/slide59.xml" ContentType="application/vnd.openxmlformats-officedocument.presentationml.slide+xml"/>
  <Override PartName="/ppt/slides/slide58.xml" ContentType="application/vnd.openxmlformats-officedocument.presentationml.slide+xml"/>
  <Override PartName="/ppt/slides/slide9.xml" ContentType="application/vnd.openxmlformats-officedocument.presentationml.slide+xml"/>
  <Override PartName="/ppt/slides/slide57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105.xml" ContentType="application/vnd.openxmlformats-officedocument.presentationml.slide+xml"/>
  <Override PartName="/ppt/slides/slide39.xml" ContentType="application/vnd.openxmlformats-officedocument.presentationml.slide+xml"/>
  <Override PartName="/ppt/slides/slide106.xml" ContentType="application/vnd.openxmlformats-officedocument.presentationml.slide+xml"/>
  <Override PartName="/ppt/slides/slide124.xml" ContentType="application/vnd.openxmlformats-officedocument.presentationml.slide+xml"/>
  <Override PartName="/ppt/slides/slide89.xml" ContentType="application/vnd.openxmlformats-officedocument.presentationml.slide+xml"/>
  <Override PartName="/ppt/slides/slide129.xml" ContentType="application/vnd.openxmlformats-officedocument.presentationml.slide+xml"/>
  <Override PartName="/ppt/slides/slide30.xml" ContentType="application/vnd.openxmlformats-officedocument.presentationml.slide+xml"/>
  <Override PartName="/ppt/slides/slide36.xml" ContentType="application/vnd.openxmlformats-officedocument.presentationml.slide+xml"/>
  <Override PartName="/ppt/slides/slide13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7.xml" ContentType="application/vnd.openxmlformats-officedocument.presentationml.slide+xml"/>
  <Override PartName="/ppt/slides/slide45.xml" ContentType="application/vnd.openxmlformats-officedocument.presentationml.slide+xml"/>
  <Override PartName="/ppt/slides/slide98.xml" ContentType="application/vnd.openxmlformats-officedocument.presentationml.slide+xml"/>
  <Override PartName="/ppt/slides/slide133.xml" ContentType="application/vnd.openxmlformats-officedocument.presentationml.slide+xml"/>
  <Override PartName="/ppt/slides/slide127.xml" ContentType="application/vnd.openxmlformats-officedocument.presentationml.slide+xml"/>
  <Override PartName="/ppt/slides/slide142.xml" ContentType="application/vnd.openxmlformats-officedocument.presentationml.slide+xml"/>
  <Override PartName="/ppt/slides/slide34.xml" ContentType="application/vnd.openxmlformats-officedocument.presentationml.slide+xml"/>
  <Override PartName="/ppt/slides/slide137.xml" ContentType="application/vnd.openxmlformats-officedocument.presentationml.slide+xml"/>
  <Override PartName="/ppt/slides/slide11.xml" ContentType="application/vnd.openxmlformats-officedocument.presentationml.slide+xml"/>
  <Override PartName="/ppt/slides/slide139.xml" ContentType="application/vnd.openxmlformats-officedocument.presentationml.slide+xml"/>
  <Override PartName="/ppt/slides/slide40.xml" ContentType="application/vnd.openxmlformats-officedocument.presentationml.slide+xml"/>
  <Override PartName="/ppt/slides/slide143.xml" ContentType="application/vnd.openxmlformats-officedocument.presentationml.slide+xml"/>
  <Override PartName="/ppt/slides/slide128.xml" ContentType="application/vnd.openxmlformats-officedocument.presentationml.slide+xml"/>
  <Override PartName="/ppt/slides/slide35.xml" ContentType="application/vnd.openxmlformats-officedocument.presentationml.slide+xml"/>
  <Override PartName="/ppt/slides/slide138.xml" ContentType="application/vnd.openxmlformats-officedocument.presentationml.slide+xml"/>
  <Override PartName="/ppt/slides/slide12.xml" ContentType="application/vnd.openxmlformats-officedocument.presentationml.slide+xml"/>
  <Override PartName="/ppt/slides/slide41.xml" ContentType="application/vnd.openxmlformats-officedocument.presentationml.slide+xml"/>
  <Override PartName="/ppt/slides/slide144.xml" ContentType="application/vnd.openxmlformats-officedocument.presentationml.slide+xml"/>
  <Override PartName="/ppt/slides/slide33.xml" ContentType="application/vnd.openxmlformats-officedocument.presentationml.slide+xml"/>
  <Override PartName="/ppt/slides/slide136.xml" ContentType="application/vnd.openxmlformats-officedocument.presentationml.slide+xml"/>
  <Override PartName="/ppt/slides/slide104.xml" ContentType="application/vnd.openxmlformats-officedocument.presentationml.slide+xml"/>
  <Override PartName="/ppt/slides/slide69.xml" ContentType="application/vnd.openxmlformats-officedocument.presentationml.slide+xml"/>
  <Override PartName="/ppt/slides/slide32.xml" ContentType="application/vnd.openxmlformats-officedocument.presentationml.slide+xml"/>
  <Override PartName="/ppt/slides/slide135.xml" ContentType="application/vnd.openxmlformats-officedocument.presentationml.slide+xml"/>
  <Override PartName="/ppt/slides/slide126.xml" ContentType="application/vnd.openxmlformats-officedocument.presentationml.slide+xml"/>
  <Override PartName="/ppt/slides/slide125.xml" ContentType="application/vnd.openxmlformats-officedocument.presentationml.slide+xml"/>
  <Override PartName="/ppt/slides/slide118.xml" ContentType="application/vnd.openxmlformats-officedocument.presentationml.slide+xml"/>
  <Override PartName="/ppt/slides/slide117.xml" ContentType="application/vnd.openxmlformats-officedocument.presentationml.slide+xml"/>
  <Override PartName="/ppt/slides/slide116.xml" ContentType="application/vnd.openxmlformats-officedocument.presentationml.slide+xml"/>
  <Override PartName="/ppt/slides/slide49.xml" ContentType="application/vnd.openxmlformats-officedocument.presentationml.slide+xml"/>
  <Override PartName="/ppt/slides/slide115.xml" ContentType="application/vnd.openxmlformats-officedocument.presentationml.slide+xml"/>
  <Override PartName="/ppt/slides/slide48.xml" ContentType="application/vnd.openxmlformats-officedocument.presentationml.slide+xml"/>
  <Override PartName="/ppt/slides/slide141.xml" ContentType="application/vnd.openxmlformats-officedocument.presentationml.slide+xml"/>
  <Override PartName="/ppt/slides/slide108.xml" ContentType="application/vnd.openxmlformats-officedocument.presentationml.slide+xml"/>
  <Override PartName="/ppt/slides/slide140.xml" ContentType="application/vnd.openxmlformats-officedocument.presentationml.slide+xml"/>
  <Override PartName="/ppt/slides/slide107.xml" ContentType="application/vnd.openxmlformats-officedocument.presentationml.slide+xml"/>
  <Override PartName="/ppt/slides/slide31.xml" ContentType="application/vnd.openxmlformats-officedocument.presentationml.slide+xml"/>
  <Override PartName="/ppt/slides/slide99.xml" ContentType="application/vnd.openxmlformats-officedocument.presentationml.slide+xml"/>
  <Override PartName="/ppt/slides/slide134.xml" ContentType="application/vnd.openxmlformats-officedocument.presentationml.slide+xml"/>
  <Override PartName="/ppt/slides/slide46.xml" ContentType="application/vnd.openxmlformats-officedocument.presentationml.slide+xml"/>
  <Override PartName="/ppt/slides/slide22.xml" ContentType="application/vnd.openxmlformats-officedocument.presentationml.slide+xml"/>
  <Override PartName="/ppt/slides/slide29.xml" ContentType="application/vnd.openxmlformats-officedocument.presentationml.slide+xml"/>
  <Override PartName="/ppt/slides/slide7.xml" ContentType="application/vnd.openxmlformats-officedocument.presentationml.slide+xml"/>
  <Override PartName="/ppt/slides/slide55.xml" ContentType="application/vnd.openxmlformats-officedocument.presentationml.slide+xml"/>
  <Override PartName="/ppt/slides/slide21.xml" ContentType="application/vnd.openxmlformats-officedocument.presentationml.slide+xml"/>
  <Override PartName="/ppt/slides/slide28.xml" ContentType="application/vnd.openxmlformats-officedocument.presentationml.slide+xml"/>
  <Override PartName="/ppt/slides/_rels/slide49.xml.rels" ContentType="application/vnd.openxmlformats-package.relationships+xml"/>
  <Override PartName="/ppt/slides/_rels/slide139.xml.rels" ContentType="application/vnd.openxmlformats-package.relationships+xml"/>
  <Override PartName="/ppt/slides/_rels/slide48.xml.rels" ContentType="application/vnd.openxmlformats-package.relationships+xml"/>
  <Override PartName="/ppt/slides/_rels/slide138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03.xml.rels" ContentType="application/vnd.openxmlformats-package.relationships+xml"/>
  <Override PartName="/ppt/slides/_rels/slide12.xml.rels" ContentType="application/vnd.openxmlformats-package.relationships+xml"/>
  <Override PartName="/ppt/slides/_rels/slide102.xml.rels" ContentType="application/vnd.openxmlformats-package.relationships+xml"/>
  <Override PartName="/ppt/slides/_rels/slide52.xml.rels" ContentType="application/vnd.openxmlformats-package.relationships+xml"/>
  <Override PartName="/ppt/slides/_rels/slide105.xml.rels" ContentType="application/vnd.openxmlformats-package.relationships+xml"/>
  <Override PartName="/ppt/slides/_rels/slide4.xml.rels" ContentType="application/vnd.openxmlformats-package.relationships+xml"/>
  <Override PartName="/ppt/slides/_rels/slide26.xml.rels" ContentType="application/vnd.openxmlformats-package.relationships+xml"/>
  <Override PartName="/ppt/slides/_rels/slide116.xml.rels" ContentType="application/vnd.openxmlformats-package.relationships+xml"/>
  <Override PartName="/ppt/slides/_rels/slide130.xml.rels" ContentType="application/vnd.openxmlformats-package.relationships+xml"/>
  <Override PartName="/ppt/slides/_rels/slide25.xml.rels" ContentType="application/vnd.openxmlformats-package.relationships+xml"/>
  <Override PartName="/ppt/slides/_rels/slide115.xml.rels" ContentType="application/vnd.openxmlformats-package.relationships+xml"/>
  <Override PartName="/ppt/slides/_rels/slide90.xml.rels" ContentType="application/vnd.openxmlformats-package.relationships+xml"/>
  <Override PartName="/ppt/slides/_rels/slide39.xml.rels" ContentType="application/vnd.openxmlformats-package.relationships+xml"/>
  <Override PartName="/ppt/slides/_rels/slide143.xml.rels" ContentType="application/vnd.openxmlformats-package.relationships+xml"/>
  <Override PartName="/ppt/slides/_rels/slide129.xml.rels" ContentType="application/vnd.openxmlformats-package.relationships+xml"/>
  <Override PartName="/ppt/slides/_rels/slide19.xml.rels" ContentType="application/vnd.openxmlformats-package.relationships+xml"/>
  <Override PartName="/ppt/slides/_rels/slide33.xml.rels" ContentType="application/vnd.openxmlformats-package.relationships+xml"/>
  <Override PartName="/ppt/slides/_rels/slide123.xml.rels" ContentType="application/vnd.openxmlformats-package.relationships+xml"/>
  <Override PartName="/ppt/slides/_rels/slide1.xml.rels" ContentType="application/vnd.openxmlformats-package.relationships+xml"/>
  <Override PartName="/ppt/slides/_rels/slide44.xml.rels" ContentType="application/vnd.openxmlformats-package.relationships+xml"/>
  <Override PartName="/ppt/slides/_rels/slide23.xml.rels" ContentType="application/vnd.openxmlformats-package.relationships+xml"/>
  <Override PartName="/ppt/slides/_rels/slide113.xml.rels" ContentType="application/vnd.openxmlformats-package.relationships+xml"/>
  <Override PartName="/ppt/slides/_rels/slide104.xml.rels" ContentType="application/vnd.openxmlformats-package.relationships+xml"/>
  <Override PartName="/ppt/slides/_rels/slide56.xml.rels" ContentType="application/vnd.openxmlformats-package.relationships+xml"/>
  <Override PartName="/ppt/slides/_rels/slide109.xml.rels" ContentType="application/vnd.openxmlformats-package.relationships+xml"/>
  <Override PartName="/ppt/slides/_rels/slide8.xml.rels" ContentType="application/vnd.openxmlformats-package.relationships+xml"/>
  <Override PartName="/ppt/slides/_rels/slide118.xml.rels" ContentType="application/vnd.openxmlformats-package.relationships+xml"/>
  <Override PartName="/ppt/slides/_rels/slide65.xml.rels" ContentType="application/vnd.openxmlformats-package.relationships+xml"/>
  <Override PartName="/ppt/slides/_rels/slide5.xml.rels" ContentType="application/vnd.openxmlformats-package.relationships+xml"/>
  <Override PartName="/ppt/slides/_rels/slide69.xml.rels" ContentType="application/vnd.openxmlformats-package.relationships+xml"/>
  <Override PartName="/ppt/slides/_rels/slide83.xml.rels" ContentType="application/vnd.openxmlformats-package.relationships+xml"/>
  <Override PartName="/ppt/slides/_rels/slide50.xml.rels" ContentType="application/vnd.openxmlformats-package.relationships+xml"/>
  <Override PartName="/ppt/slides/_rels/slide140.xml.rels" ContentType="application/vnd.openxmlformats-package.relationships+xml"/>
  <Override PartName="/ppt/slides/_rels/slide24.xml.rels" ContentType="application/vnd.openxmlformats-package.relationships+xml"/>
  <Override PartName="/ppt/slides/_rels/slide114.xml.rels" ContentType="application/vnd.openxmlformats-package.relationships+xml"/>
  <Override PartName="/ppt/slides/_rels/slide11.xml.rels" ContentType="application/vnd.openxmlformats-package.relationships+xml"/>
  <Override PartName="/ppt/slides/_rels/slide101.xml.rels" ContentType="application/vnd.openxmlformats-package.relationships+xml"/>
  <Override PartName="/ppt/slides/_rels/slide47.xml.rels" ContentType="application/vnd.openxmlformats-package.relationships+xml"/>
  <Override PartName="/ppt/slides/_rels/slide137.xml.rels" ContentType="application/vnd.openxmlformats-package.relationships+xml"/>
  <Override PartName="/ppt/slides/_rels/slide93.xml.rels" ContentType="application/vnd.openxmlformats-package.relationships+xml"/>
  <Override PartName="/ppt/slides/_rels/slide120.xml.rels" ContentType="application/vnd.openxmlformats-package.relationships+xml"/>
  <Override PartName="/ppt/slides/_rels/slide40.xml.rels" ContentType="application/vnd.openxmlformats-package.relationships+xml"/>
  <Override PartName="/ppt/slides/_rels/slide97.xml.rels" ContentType="application/vnd.openxmlformats-package.relationships+xml"/>
  <Override PartName="/ppt/slides/_rels/slide82.xml.rels" ContentType="application/vnd.openxmlformats-package.relationships+xml"/>
  <Override PartName="/ppt/slides/_rels/slide135.xml.rels" ContentType="application/vnd.openxmlformats-package.relationships+xml"/>
  <Override PartName="/ppt/slides/_rels/slide94.xml.rels" ContentType="application/vnd.openxmlformats-package.relationships+xml"/>
  <Override PartName="/ppt/slides/_rels/slide58.xml.rels" ContentType="application/vnd.openxmlformats-package.relationships+xml"/>
  <Override PartName="/ppt/slides/_rels/slide87.xml.rels" ContentType="application/vnd.openxmlformats-package.relationships+xml"/>
  <Override PartName="/ppt/slides/_rels/slide30.xml.rels" ContentType="application/vnd.openxmlformats-package.relationships+xml"/>
  <Override PartName="/ppt/slides/_rels/slide59.xml.rels" ContentType="application/vnd.openxmlformats-package.relationships+xml"/>
  <Override PartName="/ppt/slides/_rels/slide61.xml.rels" ContentType="application/vnd.openxmlformats-package.relationships+xml"/>
  <Override PartName="/ppt/slides/_rels/slide86.xml.rels" ContentType="application/vnd.openxmlformats-package.relationships+xml"/>
  <Override PartName="/ppt/slides/_rels/slide127.xml.rels" ContentType="application/vnd.openxmlformats-package.relationships+xml"/>
  <Override PartName="/ppt/slides/_rels/slide37.xml.rels" ContentType="application/vnd.openxmlformats-package.relationships+xml"/>
  <Override PartName="/ppt/slides/_rels/slide95.xml.rels" ContentType="application/vnd.openxmlformats-package.relationships+xml"/>
  <Override PartName="/ppt/slides/_rels/slide85.xml.rels" ContentType="application/vnd.openxmlformats-package.relationships+xml"/>
  <Override PartName="/ppt/slides/_rels/slide88.xml.rels" ContentType="application/vnd.openxmlformats-package.relationships+xml"/>
  <Override PartName="/ppt/slides/_rels/slide31.xml.rels" ContentType="application/vnd.openxmlformats-package.relationships+xml"/>
  <Override PartName="/ppt/slides/_rels/slide133.xml.rels" ContentType="application/vnd.openxmlformats-package.relationships+xml"/>
  <Override PartName="/ppt/slides/_rels/slide80.xml.rels" ContentType="application/vnd.openxmlformats-package.relationships+xml"/>
  <Override PartName="/ppt/slides/_rels/slide121.xml.rels" ContentType="application/vnd.openxmlformats-package.relationships+xml"/>
  <Override PartName="/ppt/slides/_rels/slide96.xml.rels" ContentType="application/vnd.openxmlformats-package.relationships+xml"/>
  <Override PartName="/ppt/slides/_rels/slide64.xml.rels" ContentType="application/vnd.openxmlformats-package.relationships+xml"/>
  <Override PartName="/ppt/slides/_rels/slide46.xml.rels" ContentType="application/vnd.openxmlformats-package.relationships+xml"/>
  <Override PartName="/ppt/slides/_rels/slide136.xml.rels" ContentType="application/vnd.openxmlformats-package.relationships+xml"/>
  <Override PartName="/ppt/slides/_rels/slide122.xml.rels" ContentType="application/vnd.openxmlformats-package.relationships+xml"/>
  <Override PartName="/ppt/slides/_rels/slide144.xml.rels" ContentType="application/vnd.openxmlformats-package.relationships+xml"/>
  <Override PartName="/ppt/slides/_rels/slide91.xml.rels" ContentType="application/vnd.openxmlformats-package.relationships+xml"/>
  <Override PartName="/ppt/slides/_rels/slide43.xml.rels" ContentType="application/vnd.openxmlformats-package.relationships+xml"/>
  <Override PartName="/ppt/slides/_rels/slide132.xml.rels" ContentType="application/vnd.openxmlformats-package.relationships+xml"/>
  <Override PartName="/ppt/slides/_rels/slide77.xml.rels" ContentType="application/vnd.openxmlformats-package.relationships+xml"/>
  <Override PartName="/ppt/slides/_rels/slide63.xml.rels" ContentType="application/vnd.openxmlformats-package.relationships+xml"/>
  <Override PartName="/ppt/slides/_rels/slide131.xml.rels" ContentType="application/vnd.openxmlformats-package.relationships+xml"/>
  <Override PartName="/ppt/slides/_rels/slide70.xml.rels" ContentType="application/vnd.openxmlformats-package.relationships+xml"/>
  <Override PartName="/ppt/slides/_rels/slide62.xml.rels" ContentType="application/vnd.openxmlformats-package.relationships+xml"/>
  <Override PartName="/ppt/slides/_rels/slide84.xml.rels" ContentType="application/vnd.openxmlformats-package.relationships+xml"/>
  <Override PartName="/ppt/slides/_rels/slide72.xml.rels" ContentType="application/vnd.openxmlformats-package.relationships+xml"/>
  <Override PartName="/ppt/slides/_rels/slide76.xml.rels" ContentType="application/vnd.openxmlformats-package.relationships+xml"/>
  <Override PartName="/ppt/slides/_rels/slide68.xml.rels" ContentType="application/vnd.openxmlformats-package.relationships+xml"/>
  <Override PartName="/ppt/slides/_rels/slide75.xml.rels" ContentType="application/vnd.openxmlformats-package.relationships+xml"/>
  <Override PartName="/ppt/slides/_rels/slide67.xml.rels" ContentType="application/vnd.openxmlformats-package.relationships+xml"/>
  <Override PartName="/ppt/slides/_rels/slide74.xml.rels" ContentType="application/vnd.openxmlformats-package.relationships+xml"/>
  <Override PartName="/ppt/slides/_rels/slide73.xml.rels" ContentType="application/vnd.openxmlformats-package.relationships+xml"/>
  <Override PartName="/ppt/slides/_rels/slide78.xml.rels" ContentType="application/vnd.openxmlformats-package.relationships+xml"/>
  <Override PartName="/ppt/slides/_rels/slide41.xml.rels" ContentType="application/vnd.openxmlformats-package.relationships+xml"/>
  <Override PartName="/ppt/slides/_rels/slide98.xml.rels" ContentType="application/vnd.openxmlformats-package.relationships+xml"/>
  <Override PartName="/ppt/slides/_rels/slide45.xml.rels" ContentType="application/vnd.openxmlformats-package.relationships+xml"/>
  <Override PartName="/ppt/slides/_rels/slide2.xml.rels" ContentType="application/vnd.openxmlformats-package.relationships+xml"/>
  <Override PartName="/ppt/slides/_rels/slide32.xml.rels" ContentType="application/vnd.openxmlformats-package.relationships+xml"/>
  <Override PartName="/ppt/slides/_rels/slide89.xml.rels" ContentType="application/vnd.openxmlformats-package.relationships+xml"/>
  <Override PartName="/ppt/slides/_rels/slide142.xml.rels" ContentType="application/vnd.openxmlformats-package.relationships+xml"/>
  <Override PartName="/ppt/slides/_rels/slide38.xml.rels" ContentType="application/vnd.openxmlformats-package.relationships+xml"/>
  <Override PartName="/ppt/slides/_rels/slide128.xml.rels" ContentType="application/vnd.openxmlformats-package.relationships+xml"/>
  <Override PartName="/ppt/slides/_rels/slide36.xml.rels" ContentType="application/vnd.openxmlformats-package.relationships+xml"/>
  <Override PartName="/ppt/slides/_rels/slide126.xml.rels" ContentType="application/vnd.openxmlformats-package.relationships+xml"/>
  <Override PartName="/ppt/slides/_rels/slide124.xml.rels" ContentType="application/vnd.openxmlformats-package.relationships+xml"/>
  <Override PartName="/ppt/slides/_rels/slide34.xml.rels" ContentType="application/vnd.openxmlformats-package.relationships+xml"/>
  <Override PartName="/ppt/slides/_rels/slide92.xml.rels" ContentType="application/vnd.openxmlformats-package.relationships+xml"/>
  <Override PartName="/ppt/slides/_rels/slide81.xml.rels" ContentType="application/vnd.openxmlformats-package.relationships+xml"/>
  <Override PartName="/ppt/slides/_rels/slide134.xml.rels" ContentType="application/vnd.openxmlformats-package.relationships+xml"/>
  <Override PartName="/ppt/slides/_rels/slide55.xml.rels" ContentType="application/vnd.openxmlformats-package.relationships+xml"/>
  <Override PartName="/ppt/slides/_rels/slide108.xml.rels" ContentType="application/vnd.openxmlformats-package.relationships+xml"/>
  <Override PartName="/ppt/slides/_rels/slide28.xml.rels" ContentType="application/vnd.openxmlformats-package.relationships+xml"/>
  <Override PartName="/ppt/slides/_rels/slide54.xml.rels" ContentType="application/vnd.openxmlformats-package.relationships+xml"/>
  <Override PartName="/ppt/slides/_rels/slide107.xml.rels" ContentType="application/vnd.openxmlformats-package.relationships+xml"/>
  <Override PartName="/ppt/slides/_rels/slide27.xml.rels" ContentType="application/vnd.openxmlformats-package.relationships+xml"/>
  <Override PartName="/ppt/slides/_rels/slide53.xml.rels" ContentType="application/vnd.openxmlformats-package.relationships+xml"/>
  <Override PartName="/ppt/slides/_rels/slide106.xml.rels" ContentType="application/vnd.openxmlformats-package.relationships+xml"/>
  <Override PartName="/ppt/slides/_rels/slide35.xml.rels" ContentType="application/vnd.openxmlformats-package.relationships+xml"/>
  <Override PartName="/ppt/slides/_rels/slide125.xml.rels" ContentType="application/vnd.openxmlformats-package.relationships+xml"/>
  <Override PartName="/ppt/slides/_rels/slide42.xml.rels" ContentType="application/vnd.openxmlformats-package.relationships+xml"/>
  <Override PartName="/ppt/slides/_rels/slide99.xml.rels" ContentType="application/vnd.openxmlformats-package.relationships+xml"/>
  <Override PartName="/ppt/slides/_rels/slide3.xml.rels" ContentType="application/vnd.openxmlformats-package.relationships+xml"/>
  <Override PartName="/ppt/slides/_rels/slide60.xml.rels" ContentType="application/vnd.openxmlformats-package.relationships+xml"/>
  <Override PartName="/ppt/slides/_rels/slide79.xml.rels" ContentType="application/vnd.openxmlformats-package.relationships+xml"/>
  <Override PartName="/ppt/slides/_rels/slide22.xml.rels" ContentType="application/vnd.openxmlformats-package.relationships+xml"/>
  <Override PartName="/ppt/slides/_rels/slide112.xml.rels" ContentType="application/vnd.openxmlformats-package.relationships+xml"/>
  <Override PartName="/ppt/slides/_rels/slide29.xml.rels" ContentType="application/vnd.openxmlformats-package.relationships+xml"/>
  <Override PartName="/ppt/slides/_rels/slide10.xml.rels" ContentType="application/vnd.openxmlformats-package.relationships+xml"/>
  <Override PartName="/ppt/slides/_rels/slide100.xml.rels" ContentType="application/vnd.openxmlformats-package.relationships+xml"/>
  <Override PartName="/ppt/slides/_rels/slide7.xml.rels" ContentType="application/vnd.openxmlformats-package.relationships+xml"/>
  <Override PartName="/ppt/slides/_rels/slide117.xml.rels" ContentType="application/vnd.openxmlformats-package.relationships+xml"/>
  <Override PartName="/ppt/slides/_rels/slide111.xml.rels" ContentType="application/vnd.openxmlformats-package.relationships+xml"/>
  <Override PartName="/ppt/slides/_rels/slide21.xml.rels" ContentType="application/vnd.openxmlformats-package.relationships+xml"/>
  <Override PartName="/ppt/slides/_rels/slide6.xml.rels" ContentType="application/vnd.openxmlformats-package.relationships+xml"/>
  <Override PartName="/ppt/slides/_rels/slide141.xml.rels" ContentType="application/vnd.openxmlformats-package.relationships+xml"/>
  <Override PartName="/ppt/slides/_rels/slide51.xml.rels" ContentType="application/vnd.openxmlformats-package.relationships+xml"/>
  <Override PartName="/ppt/slides/_rels/slide110.xml.rels" ContentType="application/vnd.openxmlformats-package.relationships+xml"/>
  <Override PartName="/ppt/slides/_rels/slide20.xml.rels" ContentType="application/vnd.openxmlformats-package.relationships+xml"/>
  <Override PartName="/ppt/slides/_rels/slide9.xml.rels" ContentType="application/vnd.openxmlformats-package.relationships+xml"/>
  <Override PartName="/ppt/slides/_rels/slide119.xml.rels" ContentType="application/vnd.openxmlformats-package.relationships+xml"/>
  <Override PartName="/ppt/slides/_rels/slide66.xml.rels" ContentType="application/vnd.openxmlformats-package.relationships+xml"/>
  <Override PartName="/ppt/slides/_rels/slide71.xml.rels" ContentType="application/vnd.openxmlformats-package.relationships+xml"/>
  <Override PartName="/ppt/slides/_rels/slide57.xml.rels" ContentType="application/vnd.openxmlformats-package.relationships+xml"/>
  <Override PartName="/ppt/slides/slide6.xml" ContentType="application/vnd.openxmlformats-officedocument.presentationml.slide+xml"/>
  <Override PartName="/ppt/slides/slide54.xml" ContentType="application/vnd.openxmlformats-officedocument.presentationml.slide+xml"/>
  <Override PartName="/ppt/slides/slide119.xml" ContentType="application/vnd.openxmlformats-officedocument.presentationml.slide+xml"/>
  <Override PartName="/ppt/slides/slide20.xml" ContentType="application/vnd.openxmlformats-officedocument.presentationml.slide+xml"/>
  <Override PartName="/ppt/slides/slide114.xml" ContentType="application/vnd.openxmlformats-officedocument.presentationml.slide+xml"/>
  <Override PartName="/ppt/slides/slide79.xml" ContentType="application/vnd.openxmlformats-officedocument.presentationml.slide+xml"/>
  <Override PartName="/ppt/slides/slide24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s/slide56.xml" ContentType="application/vnd.openxmlformats-officedocument.presentationml.slide+xml"/>
  <Override PartName="/ppt/slides/slide10.xml" ContentType="application/vnd.openxmlformats-officedocument.presentationml.slide+xml"/>
  <Override PartName="/ppt/slides/slide109.xml" ContentType="application/vnd.openxmlformats-officedocument.presentationml.slide+xml"/>
  <Override PartName="/ppt/slides/slide23.xml" ContentType="application/vnd.openxmlformats-officedocument.presentationml.slide+xml"/>
  <Override PartName="/ppt/slides/slide1.xml" ContentType="application/vnd.openxmlformats-officedocument.presentationml.slide+xml"/>
  <Override PartName="/ppt/slides/slide19.xml" ContentType="application/vnd.openxmlformats-officedocument.presentationml.slide+xml"/>
  <Override PartName="/ppt/slides/slide9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90.xml" ContentType="application/vnd.openxmlformats-officedocument.presentationml.slide+xml"/>
  <Override PartName="/ppt/slides/slide16.xml" ContentType="application/vnd.openxmlformats-officedocument.presentationml.slide+xml"/>
  <Override PartName="/ppt/slides/slide91.xml" ContentType="application/vnd.openxmlformats-officedocument.presentationml.slide+xml"/>
  <Override PartName="/ppt/slides/slide17.xml" ContentType="application/vnd.openxmlformats-officedocument.presentationml.slide+xml"/>
  <Override PartName="/ppt/slides/slide92.xml" ContentType="application/vnd.openxmlformats-officedocument.presentationml.slide+xml"/>
  <Override PartName="/ppt/slides/slide18.xml" ContentType="application/vnd.openxmlformats-officedocument.presentationml.slide+xml"/>
  <Override PartName="/ppt/slides/slide93.xml" ContentType="application/vnd.openxmlformats-officedocument.presentationml.slid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7" r:id="rId66"/>
    <p:sldId id="318" r:id="rId67"/>
    <p:sldId id="319" r:id="rId68"/>
    <p:sldId id="320" r:id="rId69"/>
    <p:sldId id="321" r:id="rId70"/>
    <p:sldId id="322" r:id="rId71"/>
    <p:sldId id="323" r:id="rId72"/>
    <p:sldId id="324" r:id="rId73"/>
    <p:sldId id="325" r:id="rId74"/>
    <p:sldId id="326" r:id="rId75"/>
    <p:sldId id="327" r:id="rId76"/>
    <p:sldId id="328" r:id="rId77"/>
    <p:sldId id="329" r:id="rId78"/>
    <p:sldId id="330" r:id="rId79"/>
    <p:sldId id="331" r:id="rId80"/>
    <p:sldId id="332" r:id="rId81"/>
    <p:sldId id="333" r:id="rId82"/>
    <p:sldId id="334" r:id="rId83"/>
    <p:sldId id="335" r:id="rId84"/>
    <p:sldId id="336" r:id="rId85"/>
    <p:sldId id="337" r:id="rId86"/>
    <p:sldId id="338" r:id="rId87"/>
    <p:sldId id="339" r:id="rId88"/>
    <p:sldId id="340" r:id="rId89"/>
    <p:sldId id="341" r:id="rId90"/>
    <p:sldId id="342" r:id="rId91"/>
    <p:sldId id="343" r:id="rId92"/>
    <p:sldId id="344" r:id="rId93"/>
    <p:sldId id="345" r:id="rId94"/>
    <p:sldId id="346" r:id="rId95"/>
    <p:sldId id="347" r:id="rId96"/>
    <p:sldId id="348" r:id="rId97"/>
    <p:sldId id="349" r:id="rId98"/>
    <p:sldId id="350" r:id="rId99"/>
    <p:sldId id="351" r:id="rId100"/>
    <p:sldId id="352" r:id="rId101"/>
    <p:sldId id="353" r:id="rId102"/>
    <p:sldId id="354" r:id="rId103"/>
    <p:sldId id="355" r:id="rId104"/>
    <p:sldId id="356" r:id="rId105"/>
    <p:sldId id="357" r:id="rId106"/>
    <p:sldId id="358" r:id="rId107"/>
    <p:sldId id="359" r:id="rId108"/>
    <p:sldId id="360" r:id="rId109"/>
    <p:sldId id="361" r:id="rId110"/>
    <p:sldId id="362" r:id="rId111"/>
    <p:sldId id="363" r:id="rId112"/>
    <p:sldId id="364" r:id="rId113"/>
    <p:sldId id="365" r:id="rId114"/>
    <p:sldId id="366" r:id="rId115"/>
    <p:sldId id="367" r:id="rId116"/>
    <p:sldId id="368" r:id="rId117"/>
    <p:sldId id="369" r:id="rId118"/>
    <p:sldId id="370" r:id="rId119"/>
    <p:sldId id="371" r:id="rId120"/>
    <p:sldId id="372" r:id="rId121"/>
    <p:sldId id="373" r:id="rId122"/>
    <p:sldId id="374" r:id="rId123"/>
    <p:sldId id="375" r:id="rId124"/>
    <p:sldId id="376" r:id="rId125"/>
    <p:sldId id="377" r:id="rId126"/>
    <p:sldId id="378" r:id="rId127"/>
    <p:sldId id="379" r:id="rId128"/>
    <p:sldId id="380" r:id="rId129"/>
    <p:sldId id="381" r:id="rId130"/>
    <p:sldId id="382" r:id="rId131"/>
    <p:sldId id="383" r:id="rId132"/>
    <p:sldId id="384" r:id="rId133"/>
    <p:sldId id="385" r:id="rId134"/>
    <p:sldId id="386" r:id="rId135"/>
    <p:sldId id="387" r:id="rId136"/>
    <p:sldId id="388" r:id="rId137"/>
    <p:sldId id="389" r:id="rId138"/>
    <p:sldId id="390" r:id="rId139"/>
    <p:sldId id="391" r:id="rId140"/>
    <p:sldId id="392" r:id="rId141"/>
    <p:sldId id="393" r:id="rId142"/>
    <p:sldId id="394" r:id="rId143"/>
    <p:sldId id="395" r:id="rId144"/>
    <p:sldId id="396" r:id="rId145"/>
    <p:sldId id="397" r:id="rId146"/>
    <p:sldId id="398" r:id="rId147"/>
    <p:sldId id="399" r:id="rId148"/>
  </p:sldIdLst>
  <p:sldSz cx="9144000" cy="6858000"/>
  <p:notesSz cx="7315200" cy="96012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slide" Target="slides/slide55.xml"/><Relationship Id="rId60" Type="http://schemas.openxmlformats.org/officeDocument/2006/relationships/slide" Target="slides/slide56.xml"/><Relationship Id="rId61" Type="http://schemas.openxmlformats.org/officeDocument/2006/relationships/slide" Target="slides/slide57.xml"/><Relationship Id="rId62" Type="http://schemas.openxmlformats.org/officeDocument/2006/relationships/slide" Target="slides/slide58.xml"/><Relationship Id="rId63" Type="http://schemas.openxmlformats.org/officeDocument/2006/relationships/slide" Target="slides/slide59.xml"/><Relationship Id="rId64" Type="http://schemas.openxmlformats.org/officeDocument/2006/relationships/slide" Target="slides/slide60.xml"/><Relationship Id="rId65" Type="http://schemas.openxmlformats.org/officeDocument/2006/relationships/slide" Target="slides/slide61.xml"/><Relationship Id="rId66" Type="http://schemas.openxmlformats.org/officeDocument/2006/relationships/slide" Target="slides/slide62.xml"/><Relationship Id="rId67" Type="http://schemas.openxmlformats.org/officeDocument/2006/relationships/slide" Target="slides/slide63.xml"/><Relationship Id="rId68" Type="http://schemas.openxmlformats.org/officeDocument/2006/relationships/slide" Target="slides/slide64.xml"/><Relationship Id="rId69" Type="http://schemas.openxmlformats.org/officeDocument/2006/relationships/slide" Target="slides/slide65.xml"/><Relationship Id="rId70" Type="http://schemas.openxmlformats.org/officeDocument/2006/relationships/slide" Target="slides/slide66.xml"/><Relationship Id="rId71" Type="http://schemas.openxmlformats.org/officeDocument/2006/relationships/slide" Target="slides/slide67.xml"/><Relationship Id="rId72" Type="http://schemas.openxmlformats.org/officeDocument/2006/relationships/slide" Target="slides/slide68.xml"/><Relationship Id="rId73" Type="http://schemas.openxmlformats.org/officeDocument/2006/relationships/slide" Target="slides/slide69.xml"/><Relationship Id="rId74" Type="http://schemas.openxmlformats.org/officeDocument/2006/relationships/slide" Target="slides/slide70.xml"/><Relationship Id="rId75" Type="http://schemas.openxmlformats.org/officeDocument/2006/relationships/slide" Target="slides/slide71.xml"/><Relationship Id="rId76" Type="http://schemas.openxmlformats.org/officeDocument/2006/relationships/slide" Target="slides/slide72.xml"/><Relationship Id="rId77" Type="http://schemas.openxmlformats.org/officeDocument/2006/relationships/slide" Target="slides/slide73.xml"/><Relationship Id="rId78" Type="http://schemas.openxmlformats.org/officeDocument/2006/relationships/slide" Target="slides/slide74.xml"/><Relationship Id="rId79" Type="http://schemas.openxmlformats.org/officeDocument/2006/relationships/slide" Target="slides/slide75.xml"/><Relationship Id="rId80" Type="http://schemas.openxmlformats.org/officeDocument/2006/relationships/slide" Target="slides/slide76.xml"/><Relationship Id="rId81" Type="http://schemas.openxmlformats.org/officeDocument/2006/relationships/slide" Target="slides/slide77.xml"/><Relationship Id="rId82" Type="http://schemas.openxmlformats.org/officeDocument/2006/relationships/slide" Target="slides/slide78.xml"/><Relationship Id="rId83" Type="http://schemas.openxmlformats.org/officeDocument/2006/relationships/slide" Target="slides/slide79.xml"/><Relationship Id="rId84" Type="http://schemas.openxmlformats.org/officeDocument/2006/relationships/slide" Target="slides/slide80.xml"/><Relationship Id="rId85" Type="http://schemas.openxmlformats.org/officeDocument/2006/relationships/slide" Target="slides/slide81.xml"/><Relationship Id="rId86" Type="http://schemas.openxmlformats.org/officeDocument/2006/relationships/slide" Target="slides/slide82.xml"/><Relationship Id="rId87" Type="http://schemas.openxmlformats.org/officeDocument/2006/relationships/slide" Target="slides/slide83.xml"/><Relationship Id="rId88" Type="http://schemas.openxmlformats.org/officeDocument/2006/relationships/slide" Target="slides/slide84.xml"/><Relationship Id="rId89" Type="http://schemas.openxmlformats.org/officeDocument/2006/relationships/slide" Target="slides/slide85.xml"/><Relationship Id="rId90" Type="http://schemas.openxmlformats.org/officeDocument/2006/relationships/slide" Target="slides/slide86.xml"/><Relationship Id="rId91" Type="http://schemas.openxmlformats.org/officeDocument/2006/relationships/slide" Target="slides/slide87.xml"/><Relationship Id="rId92" Type="http://schemas.openxmlformats.org/officeDocument/2006/relationships/slide" Target="slides/slide88.xml"/><Relationship Id="rId93" Type="http://schemas.openxmlformats.org/officeDocument/2006/relationships/slide" Target="slides/slide89.xml"/><Relationship Id="rId94" Type="http://schemas.openxmlformats.org/officeDocument/2006/relationships/slide" Target="slides/slide90.xml"/><Relationship Id="rId95" Type="http://schemas.openxmlformats.org/officeDocument/2006/relationships/slide" Target="slides/slide91.xml"/><Relationship Id="rId96" Type="http://schemas.openxmlformats.org/officeDocument/2006/relationships/slide" Target="slides/slide92.xml"/><Relationship Id="rId97" Type="http://schemas.openxmlformats.org/officeDocument/2006/relationships/slide" Target="slides/slide93.xml"/><Relationship Id="rId98" Type="http://schemas.openxmlformats.org/officeDocument/2006/relationships/slide" Target="slides/slide94.xml"/><Relationship Id="rId99" Type="http://schemas.openxmlformats.org/officeDocument/2006/relationships/slide" Target="slides/slide95.xml"/><Relationship Id="rId100" Type="http://schemas.openxmlformats.org/officeDocument/2006/relationships/slide" Target="slides/slide96.xml"/><Relationship Id="rId101" Type="http://schemas.openxmlformats.org/officeDocument/2006/relationships/slide" Target="slides/slide97.xml"/><Relationship Id="rId102" Type="http://schemas.openxmlformats.org/officeDocument/2006/relationships/slide" Target="slides/slide98.xml"/><Relationship Id="rId103" Type="http://schemas.openxmlformats.org/officeDocument/2006/relationships/slide" Target="slides/slide99.xml"/><Relationship Id="rId104" Type="http://schemas.openxmlformats.org/officeDocument/2006/relationships/slide" Target="slides/slide100.xml"/><Relationship Id="rId105" Type="http://schemas.openxmlformats.org/officeDocument/2006/relationships/slide" Target="slides/slide101.xml"/><Relationship Id="rId106" Type="http://schemas.openxmlformats.org/officeDocument/2006/relationships/slide" Target="slides/slide102.xml"/><Relationship Id="rId107" Type="http://schemas.openxmlformats.org/officeDocument/2006/relationships/slide" Target="slides/slide103.xml"/><Relationship Id="rId108" Type="http://schemas.openxmlformats.org/officeDocument/2006/relationships/slide" Target="slides/slide104.xml"/><Relationship Id="rId109" Type="http://schemas.openxmlformats.org/officeDocument/2006/relationships/slide" Target="slides/slide105.xml"/><Relationship Id="rId110" Type="http://schemas.openxmlformats.org/officeDocument/2006/relationships/slide" Target="slides/slide106.xml"/><Relationship Id="rId111" Type="http://schemas.openxmlformats.org/officeDocument/2006/relationships/slide" Target="slides/slide107.xml"/><Relationship Id="rId112" Type="http://schemas.openxmlformats.org/officeDocument/2006/relationships/slide" Target="slides/slide108.xml"/><Relationship Id="rId113" Type="http://schemas.openxmlformats.org/officeDocument/2006/relationships/slide" Target="slides/slide109.xml"/><Relationship Id="rId114" Type="http://schemas.openxmlformats.org/officeDocument/2006/relationships/slide" Target="slides/slide110.xml"/><Relationship Id="rId115" Type="http://schemas.openxmlformats.org/officeDocument/2006/relationships/slide" Target="slides/slide111.xml"/><Relationship Id="rId116" Type="http://schemas.openxmlformats.org/officeDocument/2006/relationships/slide" Target="slides/slide112.xml"/><Relationship Id="rId117" Type="http://schemas.openxmlformats.org/officeDocument/2006/relationships/slide" Target="slides/slide113.xml"/><Relationship Id="rId118" Type="http://schemas.openxmlformats.org/officeDocument/2006/relationships/slide" Target="slides/slide114.xml"/><Relationship Id="rId119" Type="http://schemas.openxmlformats.org/officeDocument/2006/relationships/slide" Target="slides/slide115.xml"/><Relationship Id="rId120" Type="http://schemas.openxmlformats.org/officeDocument/2006/relationships/slide" Target="slides/slide116.xml"/><Relationship Id="rId121" Type="http://schemas.openxmlformats.org/officeDocument/2006/relationships/slide" Target="slides/slide117.xml"/><Relationship Id="rId122" Type="http://schemas.openxmlformats.org/officeDocument/2006/relationships/slide" Target="slides/slide118.xml"/><Relationship Id="rId123" Type="http://schemas.openxmlformats.org/officeDocument/2006/relationships/slide" Target="slides/slide119.xml"/><Relationship Id="rId124" Type="http://schemas.openxmlformats.org/officeDocument/2006/relationships/slide" Target="slides/slide120.xml"/><Relationship Id="rId125" Type="http://schemas.openxmlformats.org/officeDocument/2006/relationships/slide" Target="slides/slide121.xml"/><Relationship Id="rId126" Type="http://schemas.openxmlformats.org/officeDocument/2006/relationships/slide" Target="slides/slide122.xml"/><Relationship Id="rId127" Type="http://schemas.openxmlformats.org/officeDocument/2006/relationships/slide" Target="slides/slide123.xml"/><Relationship Id="rId128" Type="http://schemas.openxmlformats.org/officeDocument/2006/relationships/slide" Target="slides/slide124.xml"/><Relationship Id="rId129" Type="http://schemas.openxmlformats.org/officeDocument/2006/relationships/slide" Target="slides/slide125.xml"/><Relationship Id="rId130" Type="http://schemas.openxmlformats.org/officeDocument/2006/relationships/slide" Target="slides/slide126.xml"/><Relationship Id="rId131" Type="http://schemas.openxmlformats.org/officeDocument/2006/relationships/slide" Target="slides/slide127.xml"/><Relationship Id="rId132" Type="http://schemas.openxmlformats.org/officeDocument/2006/relationships/slide" Target="slides/slide128.xml"/><Relationship Id="rId133" Type="http://schemas.openxmlformats.org/officeDocument/2006/relationships/slide" Target="slides/slide129.xml"/><Relationship Id="rId134" Type="http://schemas.openxmlformats.org/officeDocument/2006/relationships/slide" Target="slides/slide130.xml"/><Relationship Id="rId135" Type="http://schemas.openxmlformats.org/officeDocument/2006/relationships/slide" Target="slides/slide131.xml"/><Relationship Id="rId136" Type="http://schemas.openxmlformats.org/officeDocument/2006/relationships/slide" Target="slides/slide132.xml"/><Relationship Id="rId137" Type="http://schemas.openxmlformats.org/officeDocument/2006/relationships/slide" Target="slides/slide133.xml"/><Relationship Id="rId138" Type="http://schemas.openxmlformats.org/officeDocument/2006/relationships/slide" Target="slides/slide134.xml"/><Relationship Id="rId139" Type="http://schemas.openxmlformats.org/officeDocument/2006/relationships/slide" Target="slides/slide135.xml"/><Relationship Id="rId140" Type="http://schemas.openxmlformats.org/officeDocument/2006/relationships/slide" Target="slides/slide136.xml"/><Relationship Id="rId141" Type="http://schemas.openxmlformats.org/officeDocument/2006/relationships/slide" Target="slides/slide137.xml"/><Relationship Id="rId142" Type="http://schemas.openxmlformats.org/officeDocument/2006/relationships/slide" Target="slides/slide138.xml"/><Relationship Id="rId143" Type="http://schemas.openxmlformats.org/officeDocument/2006/relationships/slide" Target="slides/slide139.xml"/><Relationship Id="rId144" Type="http://schemas.openxmlformats.org/officeDocument/2006/relationships/slide" Target="slides/slide140.xml"/><Relationship Id="rId145" Type="http://schemas.openxmlformats.org/officeDocument/2006/relationships/slide" Target="slides/slide141.xml"/><Relationship Id="rId146" Type="http://schemas.openxmlformats.org/officeDocument/2006/relationships/slide" Target="slides/slide142.xml"/><Relationship Id="rId147" Type="http://schemas.openxmlformats.org/officeDocument/2006/relationships/slide" Target="slides/slide143.xml"/><Relationship Id="rId148" Type="http://schemas.openxmlformats.org/officeDocument/2006/relationships/slide" Target="slides/slide144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move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the slide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</a:t>
            </a:r>
            <a:r>
              <a:rPr b="0" lang="en-US" sz="2000" spc="-1" strike="noStrike">
                <a:latin typeface="Arial"/>
              </a:rPr>
              <a:t>the notes </a:t>
            </a:r>
            <a:r>
              <a:rPr b="0" lang="en-US" sz="2000" spc="-1" strike="noStrike">
                <a:latin typeface="Arial"/>
              </a:rPr>
              <a:t>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8148EFAC-DFCD-454C-9B58-9ACD3244831D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85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86" name="TextShape 3"/>
          <p:cNvSpPr txBox="1"/>
          <p:nvPr/>
        </p:nvSpPr>
        <p:spPr>
          <a:xfrm>
            <a:off x="4143240" y="9120240"/>
            <a:ext cx="3169800" cy="4791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87" name="TextShape 4"/>
          <p:cNvSpPr txBox="1"/>
          <p:nvPr/>
        </p:nvSpPr>
        <p:spPr>
          <a:xfrm>
            <a:off x="4143240" y="0"/>
            <a:ext cx="3169800" cy="4791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2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89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pPr marL="216000" indent="-21600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Bottom of antenna is highest current &amp; highest level of radiation.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Coil at top of antenna = highest efficienc,y but not mechanically stable.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Coil at bottom of antenna = lowest efficiency, but best mechanical stability.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Coils in middle of antenna = reasonable compromise.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90" name="TextShape 3"/>
          <p:cNvSpPr txBox="1"/>
          <p:nvPr/>
        </p:nvSpPr>
        <p:spPr>
          <a:xfrm>
            <a:off x="4143240" y="9120240"/>
            <a:ext cx="3169800" cy="4791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91" name="TextShape 4"/>
          <p:cNvSpPr txBox="1"/>
          <p:nvPr/>
        </p:nvSpPr>
        <p:spPr>
          <a:xfrm>
            <a:off x="4143240" y="0"/>
            <a:ext cx="3169800" cy="4791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ddebcf"/>
            </a:gs>
            <a:gs pos="100000">
              <a:srgbClr val="9cb86e"/>
            </a:gs>
          </a:gsLst>
          <a:lin ang="135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ddebcf"/>
            </a:gs>
            <a:gs pos="100000">
              <a:srgbClr val="9cb86e"/>
            </a:gs>
          </a:gsLst>
          <a:lin ang="135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edit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Master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title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style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1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2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slideLayout" Target="../slideLayouts/slideLayout13.xml"/>
</Relationships>
</file>

<file path=ppt/slides/_rels/slide113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slideLayout" Target="../slideLayouts/slideLayout13.xml"/>
</Relationships>
</file>

<file path=ppt/slides/_rels/slide1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5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image" Target="../media/image42.jpeg"/><Relationship Id="rId3" Type="http://schemas.openxmlformats.org/officeDocument/2006/relationships/image" Target="../media/image43.png"/><Relationship Id="rId4" Type="http://schemas.openxmlformats.org/officeDocument/2006/relationships/slideLayout" Target="../slideLayouts/slideLayout13.xml"/>
</Relationships>
</file>

<file path=ppt/slides/_rels/slide1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7.xml.rels><?xml version="1.0" encoding="UTF-8"?>
<Relationships xmlns="http://schemas.openxmlformats.org/package/2006/relationships"><Relationship Id="rId1" Type="http://schemas.openxmlformats.org/officeDocument/2006/relationships/image" Target="../media/image44.png"/><Relationship Id="rId2" Type="http://schemas.openxmlformats.org/officeDocument/2006/relationships/slideLayout" Target="../slideLayouts/slideLayout13.xml"/>
</Relationships>
</file>

<file path=ppt/slides/_rels/slide1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3.xml.rels><?xml version="1.0" encoding="UTF-8"?>
<Relationships xmlns="http://schemas.openxmlformats.org/package/2006/relationships"><Relationship Id="rId1" Type="http://schemas.openxmlformats.org/officeDocument/2006/relationships/image" Target="../media/image45.jpeg"/><Relationship Id="rId2" Type="http://schemas.openxmlformats.org/officeDocument/2006/relationships/image" Target="../media/image46.jpeg"/><Relationship Id="rId3" Type="http://schemas.openxmlformats.org/officeDocument/2006/relationships/slideLayout" Target="../slideLayouts/slideLayout13.xml"/>
</Relationships>
</file>

<file path=ppt/slides/_rels/slide1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13.xml"/>
</Relationships>
</file>

<file path=ppt/slides/_rels/slide1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2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jpeg"/><Relationship Id="rId3" Type="http://schemas.openxmlformats.org/officeDocument/2006/relationships/slideLayout" Target="../slideLayouts/slideLayout13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jpeg"/><Relationship Id="rId3" Type="http://schemas.openxmlformats.org/officeDocument/2006/relationships/slideLayout" Target="../slideLayouts/slideLayout13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jpe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13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image" Target="../media/image26.png"/><Relationship Id="rId3" Type="http://schemas.openxmlformats.org/officeDocument/2006/relationships/slideLayout" Target="../slideLayouts/slideLayout13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slideLayout" Target="../slideLayouts/slideLayout13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7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image" Target="../media/image29.jpeg"/><Relationship Id="rId3" Type="http://schemas.openxmlformats.org/officeDocument/2006/relationships/slideLayout" Target="../slideLayouts/slideLayout13.xml"/>
</Relationships>
</file>

<file path=ppt/slides/_rels/slide88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slideLayout" Target="../slideLayouts/slideLayout13.xml"/>
</Relationships>
</file>

<file path=ppt/slides/_rels/slide89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image" Target="../media/image32.jpeg"/><Relationship Id="rId3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0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3.xml"/>
</Relationships>
</file>

<file path=ppt/slides/_rels/slide91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image" Target="../media/image35.png"/><Relationship Id="rId3" Type="http://schemas.openxmlformats.org/officeDocument/2006/relationships/slideLayout" Target="../slideLayouts/slideLayout13.xml"/>
</Relationships>
</file>

<file path=ppt/slides/_rels/slide9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4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slideLayout" Target="../slideLayouts/slideLayout13.xml"/>
</Relationships>
</file>

<file path=ppt/slides/_rels/slide95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image" Target="../media/image38.png"/><Relationship Id="rId3" Type="http://schemas.openxmlformats.org/officeDocument/2006/relationships/slideLayout" Target="../slideLayouts/slideLayout13.xml"/>
</Relationships>
</file>

<file path=ppt/slides/_rels/slide9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1828800" y="182520"/>
            <a:ext cx="6857640" cy="201096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c00000"/>
                </a:solidFill>
                <a:latin typeface="Arial"/>
                <a:ea typeface="Arial"/>
              </a:rPr>
              <a:t>Gen</a:t>
            </a:r>
            <a:r>
              <a:rPr b="1" lang="en-US" sz="6600" spc="-1" strike="noStrike">
                <a:solidFill>
                  <a:srgbClr val="c00000"/>
                </a:solidFill>
                <a:latin typeface="Arial"/>
                <a:ea typeface="Arial"/>
              </a:rPr>
              <a:t>eral </a:t>
            </a:r>
            <a:r>
              <a:rPr b="1" lang="en-US" sz="6600" spc="-1" strike="noStrike">
                <a:solidFill>
                  <a:srgbClr val="c00000"/>
                </a:solidFill>
                <a:latin typeface="Arial"/>
                <a:ea typeface="Arial"/>
              </a:rPr>
              <a:t>Lice</a:t>
            </a:r>
            <a:r>
              <a:rPr b="1" lang="en-US" sz="6600" spc="-1" strike="noStrike">
                <a:solidFill>
                  <a:srgbClr val="c00000"/>
                </a:solidFill>
                <a:latin typeface="Arial"/>
                <a:ea typeface="Arial"/>
              </a:rPr>
              <a:t>nse </a:t>
            </a:r>
            <a:r>
              <a:rPr b="1" lang="en-US" sz="6600" spc="-1" strike="noStrike">
                <a:solidFill>
                  <a:srgbClr val="c00000"/>
                </a:solidFill>
                <a:latin typeface="Arial"/>
                <a:ea typeface="Arial"/>
              </a:rPr>
              <a:t>Cla</a:t>
            </a:r>
            <a:r>
              <a:rPr b="1" lang="en-US" sz="6600" spc="-1" strike="noStrike">
                <a:solidFill>
                  <a:srgbClr val="c00000"/>
                </a:solidFill>
                <a:latin typeface="Arial"/>
                <a:ea typeface="Arial"/>
              </a:rPr>
              <a:t>ss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0" y="2895480"/>
            <a:ext cx="9143640" cy="35049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algn="ctr">
              <a:lnSpc>
                <a:spcPct val="100000"/>
              </a:lnSpc>
              <a:spcBef>
                <a:spcPts val="1199"/>
              </a:spcBef>
            </a:pPr>
            <a:r>
              <a:rPr b="1" lang="en-US" sz="6000" spc="-1" strike="noStrike">
                <a:solidFill>
                  <a:srgbClr val="0070c0"/>
                </a:solidFill>
                <a:latin typeface="Rockwell"/>
                <a:ea typeface="AngsanaUPC"/>
              </a:rPr>
              <a:t>Cha</a:t>
            </a:r>
            <a:r>
              <a:rPr b="1" lang="en-US" sz="6000" spc="-1" strike="noStrike">
                <a:solidFill>
                  <a:srgbClr val="0070c0"/>
                </a:solidFill>
                <a:latin typeface="Rockwell"/>
                <a:ea typeface="AngsanaUPC"/>
              </a:rPr>
              <a:t>pte</a:t>
            </a:r>
            <a:r>
              <a:rPr b="1" lang="en-US" sz="6000" spc="-1" strike="noStrike">
                <a:solidFill>
                  <a:srgbClr val="0070c0"/>
                </a:solidFill>
                <a:latin typeface="Rockwell"/>
                <a:ea typeface="AngsanaUPC"/>
              </a:rPr>
              <a:t>r 7</a:t>
            </a:r>
            <a:endParaRPr b="0" lang="en-US" sz="6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760"/>
              </a:spcBef>
            </a:pPr>
            <a:r>
              <a:rPr b="1" lang="en-US" sz="8800" spc="-1" strike="noStrike">
                <a:solidFill>
                  <a:srgbClr val="000000"/>
                </a:solidFill>
                <a:latin typeface="Rockwell"/>
                <a:ea typeface="AngsanaUPC"/>
              </a:rPr>
              <a:t>An</a:t>
            </a:r>
            <a:r>
              <a:rPr b="1" lang="en-US" sz="8800" spc="-1" strike="noStrike">
                <a:solidFill>
                  <a:srgbClr val="000000"/>
                </a:solidFill>
                <a:latin typeface="Rockwell"/>
                <a:ea typeface="AngsanaUPC"/>
              </a:rPr>
              <a:t>te</a:t>
            </a:r>
            <a:r>
              <a:rPr b="1" lang="en-US" sz="8800" spc="-1" strike="noStrike">
                <a:solidFill>
                  <a:srgbClr val="000000"/>
                </a:solidFill>
                <a:latin typeface="Rockwell"/>
                <a:ea typeface="AngsanaUPC"/>
              </a:rPr>
              <a:t>nn</a:t>
            </a:r>
            <a:r>
              <a:rPr b="1" lang="en-US" sz="8800" spc="-1" strike="noStrike">
                <a:solidFill>
                  <a:srgbClr val="000000"/>
                </a:solidFill>
                <a:latin typeface="Rockwell"/>
                <a:ea typeface="AngsanaUPC"/>
              </a:rPr>
              <a:t>as </a:t>
            </a:r>
            <a:endParaRPr b="0" lang="en-US" sz="8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Review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Directional Antenna.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Front-to-back ratio (F/B).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Ratio of signal strength in forward direction (largest lobe) to signal strength 180° from forward direction.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Front-to-side ratio (F/S).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Ratio of signal strength in forward direction to signal strength 90° from forward direction.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Ante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nna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Basi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cs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G9D01 -- What does the term "NVIS" mean as related to antennas?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2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Nearly Vertical Inductance System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Non-Varying Indicated SWR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Non-Varying Impedance Smoothing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Near Vertical Incidence Sky-wave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3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60" dur="indefinite" restart="never" nodeType="tmRoot">
          <p:childTnLst>
            <p:seq>
              <p:cTn id="261" dur="indefinite" nodeType="mainSeq">
                <p:childTnLst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66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G9D02 -- Which of the following is an advantage of an NVIS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5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Low vertical angle radiation for working stations out to ranges of several thousand kilometers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High vertical angle radiation for working stations within a radius of a few hundred kilometers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High forward gain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6" name="CustomShape 3"/>
          <p:cNvSpPr/>
          <p:nvPr/>
        </p:nvSpPr>
        <p:spPr>
          <a:xfrm>
            <a:off x="0" y="37339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67" dur="indefinite" restart="never" nodeType="tmRoot">
          <p:childTnLst>
            <p:seq>
              <p:cTn id="268" dur="indefinite" nodeType="mainSeq">
                <p:childTnLst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73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G9D03 -- At what height above ground is an NVIS antenna typically installed?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8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As close to 1/2f wave as possible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As close to one wavelength as possible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Height is not critical as long as it is significantly more than 1/2 wavelength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Between 1/10 and 1/4 wavelength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9" name="CustomShape 3"/>
          <p:cNvSpPr/>
          <p:nvPr/>
        </p:nvSpPr>
        <p:spPr>
          <a:xfrm>
            <a:off x="0" y="44197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74" dur="indefinite" restart="never" nodeType="tmRoot">
          <p:childTnLst>
            <p:seq>
              <p:cTn id="275" dur="indefinite" nodeType="mainSeq">
                <p:childTnLst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80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G9D04 -- What is the primary purpose of antenna traps?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1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permit multiband operation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notch spurious frequencies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provide balanced feed point impedance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prevent out of band operation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2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1" dur="indefinite" restart="never" nodeType="tmRoot">
          <p:childTnLst>
            <p:seq>
              <p:cTn id="282" dur="indefinite" nodeType="mainSeq">
                <p:childTnLst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87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G9D05 -- What is the advantage of vertical stacking of horizontally polarized Yagi antennas?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4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Allows quick selection of vertical or horizontal polarization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Allows simultaneous vertical and horizontal polarization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Narrows the main lobe in azimuth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Narrows the main lobe in elevation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5" name="CustomShape 3"/>
          <p:cNvSpPr/>
          <p:nvPr/>
        </p:nvSpPr>
        <p:spPr>
          <a:xfrm>
            <a:off x="0" y="49528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8" dur="indefinite" restart="never" nodeType="tmRoot">
          <p:childTnLst>
            <p:seq>
              <p:cTn id="289" dur="indefinite" nodeType="mainSeq">
                <p:childTnLst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94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G9D06 -- Which of the following is an advantage of a log periodic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7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Wide bandwidth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Higher gain per element than a Yagi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Harmonic suppression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Polarization diversity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8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5" dur="indefinite" restart="never" nodeType="tmRoot">
          <p:childTnLst>
            <p:seq>
              <p:cTn id="296" dur="indefinite" nodeType="mainSeq">
                <p:childTnLst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01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G9D07 -- Which of the following describes a log periodic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0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rm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Length and spacing of the elements increases logarithmically from one end of the boom to the other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Impedance varies periodically as a function of frequency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Gain varies logarithmically as a function of frequency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SWR varies periodically as a function of boom length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1" name="CustomShape 3"/>
          <p:cNvSpPr/>
          <p:nvPr/>
        </p:nvSpPr>
        <p:spPr>
          <a:xfrm>
            <a:off x="0" y="21337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02" dur="indefinite" restart="never" nodeType="tmRoot">
          <p:childTnLst>
            <p:seq>
              <p:cTn id="303" dur="indefinite" nodeType="mainSeq">
                <p:childTnLst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08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G9D08 -- Why is a Beverage antenna not used for transmitting?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3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Its impedance is too low for effective matching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has high losses compared to other types of antennas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has poor directivity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4" name="CustomShape 3"/>
          <p:cNvSpPr/>
          <p:nvPr/>
        </p:nvSpPr>
        <p:spPr>
          <a:xfrm>
            <a:off x="0" y="32767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09" dur="indefinite" restart="never" nodeType="tmRoot">
          <p:childTnLst>
            <p:seq>
              <p:cTn id="310" dur="indefinite" nodeType="mainSeq">
                <p:childTnLst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15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G9D09 -- Which of the following is an application for a Beverage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6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Directional transmitting for low HF bands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Directional receiving for low HF bands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Portable direction finding at higher HF frequencies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Portable direction finding at lower HF frequencies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7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16" dur="indefinite" restart="never" nodeType="tmRoot">
          <p:childTnLst>
            <p:seq>
              <p:cTn id="317" dur="indefinite" nodeType="mainSeq">
                <p:childTnLst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22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G9D10 -- Which of the following describes a Beverage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9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vertical antenna constructed from beverage cans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broad-band mobile antenna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helical antenna for space reception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very long and low directional receiving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0" name="CustomShape 3"/>
          <p:cNvSpPr/>
          <p:nvPr/>
        </p:nvSpPr>
        <p:spPr>
          <a:xfrm>
            <a:off x="0" y="44197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23" dur="indefinite" restart="never" nodeType="tmRoot">
          <p:childTnLst>
            <p:seq>
              <p:cTn id="324" dur="indefinite" nodeType="mainSeq">
                <p:childTnLst>
                  <p:par>
                    <p:cTn id="325" fill="hold">
                      <p:stCondLst>
                        <p:cond delay="indefinite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29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Dipoles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Most basic real-world antenna.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Most other antenna designs are based on the dipole.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Dipole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s, 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Groun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d-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Planes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, &amp; 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Rando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m 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Wires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4" name="Picture 4" descr=""/>
          <p:cNvPicPr/>
          <p:nvPr/>
        </p:nvPicPr>
        <p:blipFill>
          <a:blip r:embed="rId1"/>
          <a:stretch/>
        </p:blipFill>
        <p:spPr>
          <a:xfrm>
            <a:off x="1295280" y="4114800"/>
            <a:ext cx="7314840" cy="24508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G9D11 -- Which of the following is a disadvantage of multiband antennas?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2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They present low impedance on all design frequencies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They must be used with an antenna tuner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They must be fed with open wire line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They have poor harmonic rejection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3" name="CustomShape 3"/>
          <p:cNvSpPr/>
          <p:nvPr/>
        </p:nvSpPr>
        <p:spPr>
          <a:xfrm>
            <a:off x="0" y="44197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30" dur="indefinite" restart="never" nodeType="tmRoot">
          <p:childTnLst>
            <p:seq>
              <p:cTn id="331" dur="indefinite" nodeType="mainSeq">
                <p:childTnLst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36" dur="5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Characteristic Impedance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feedlines have 2 conductors.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Impedance determined by geometry of conductors &amp; electrical properties of insulation material.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Insulating material has more effect on feedline loss than impedance.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Feed Lines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Characteristic Impedance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Coaxial cable.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Center conductor surrounded by cylindrical conductor (sleeve or braid).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Conductors insulated from each other by a dielectric material.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Feed Lines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98" name="Picture 5" descr="C:\Users\Ray\Pictures\300px-Coaxial_cable_cutaway_svg.png"/>
          <p:cNvPicPr/>
          <p:nvPr/>
        </p:nvPicPr>
        <p:blipFill>
          <a:blip r:embed="rId1"/>
          <a:stretch/>
        </p:blipFill>
        <p:spPr>
          <a:xfrm>
            <a:off x="6019920" y="4876920"/>
            <a:ext cx="2617560" cy="18316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Characteristic Impedance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Coaxial cable.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Characteristic impedance determined by ratio of diameter of shield to diameter of center conductor.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Larger ratio </a:t>
            </a:r>
            <a:r>
              <a:rPr b="0" lang="en-US" sz="2400" spc="-1" strike="noStrike">
                <a:solidFill>
                  <a:srgbClr val="000000"/>
                </a:solidFill>
                <a:latin typeface="Wingdings"/>
              </a:rPr>
              <a:t>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higher impedance.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50</a:t>
            </a: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Ω – RG-58, RG-8X, RG-8.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75Ω – RG-59, RG-6, RG-11.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Feed Lines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01" name="Picture 5" descr="C:\Users\Ray\Pictures\300px-Coaxial_cable_cutaway_svg.png"/>
          <p:cNvPicPr/>
          <p:nvPr/>
        </p:nvPicPr>
        <p:blipFill>
          <a:blip r:embed="rId1"/>
          <a:stretch/>
        </p:blipFill>
        <p:spPr>
          <a:xfrm>
            <a:off x="6019920" y="4876920"/>
            <a:ext cx="2617560" cy="18316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Characteristic Impedance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Balanced line.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Two parallel wires separated by an insulator.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Characteristic impedance determined by ratio of diameter of conductors to distance between them.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Larger distance </a:t>
            </a:r>
            <a:r>
              <a:rPr b="0" lang="en-US" sz="2400" spc="-1" strike="noStrike">
                <a:solidFill>
                  <a:srgbClr val="000000"/>
                </a:solidFill>
                <a:latin typeface="Wingdings"/>
              </a:rPr>
              <a:t>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higher impedance.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Smaller diameter </a:t>
            </a:r>
            <a:r>
              <a:rPr b="0" lang="en-US" sz="2400" spc="-1" strike="noStrike">
                <a:solidFill>
                  <a:srgbClr val="000000"/>
                </a:solidFill>
                <a:latin typeface="Wingdings"/>
              </a:rPr>
              <a:t>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higher impedance.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Feed Lines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TextShape 1"/>
          <p:cNvSpPr txBox="1"/>
          <p:nvPr/>
        </p:nvSpPr>
        <p:spPr>
          <a:xfrm>
            <a:off x="457200" y="1828800"/>
            <a:ext cx="70099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Characteristic Impedance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Balanced line.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300 </a:t>
            </a: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Ω – TV TwinLead.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450 Ω – Window line.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600 Ω – Open-wire or ladder line.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Feed Lines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06" name="Picture 2" descr="C:\Users\Ray\Pictures\4350237125_00d1ae8893_z.jpg"/>
          <p:cNvPicPr/>
          <p:nvPr/>
        </p:nvPicPr>
        <p:blipFill>
          <a:blip r:embed="rId1"/>
          <a:stretch/>
        </p:blipFill>
        <p:spPr>
          <a:xfrm>
            <a:off x="3749760" y="4754520"/>
            <a:ext cx="2439720" cy="1828440"/>
          </a:xfrm>
          <a:prstGeom prst="rect">
            <a:avLst/>
          </a:prstGeom>
          <a:ln w="9360">
            <a:noFill/>
          </a:ln>
        </p:spPr>
      </p:pic>
      <p:pic>
        <p:nvPicPr>
          <p:cNvPr id="407" name="Picture 3" descr="C:\Users\Ray\Pictures\ladderline.jpg"/>
          <p:cNvPicPr/>
          <p:nvPr/>
        </p:nvPicPr>
        <p:blipFill>
          <a:blip r:embed="rId2"/>
          <a:stretch/>
        </p:blipFill>
        <p:spPr>
          <a:xfrm>
            <a:off x="6308640" y="4754520"/>
            <a:ext cx="2437920" cy="1828440"/>
          </a:xfrm>
          <a:prstGeom prst="rect">
            <a:avLst/>
          </a:prstGeom>
          <a:ln w="9360">
            <a:noFill/>
          </a:ln>
        </p:spPr>
      </p:pic>
      <p:pic>
        <p:nvPicPr>
          <p:cNvPr id="408" name="Picture 6" descr=""/>
          <p:cNvPicPr/>
          <p:nvPr/>
        </p:nvPicPr>
        <p:blipFill>
          <a:blip r:embed="rId3"/>
          <a:stretch/>
        </p:blipFill>
        <p:spPr>
          <a:xfrm>
            <a:off x="457200" y="4754520"/>
            <a:ext cx="3158640" cy="18284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TextShape 1"/>
          <p:cNvSpPr txBox="1"/>
          <p:nvPr/>
        </p:nvSpPr>
        <p:spPr>
          <a:xfrm>
            <a:off x="457200" y="1828800"/>
            <a:ext cx="84578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Forward &amp; Reflected Power &amp; SWR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power is transferred from feedline to antenna only</a:t>
            </a:r>
            <a:r>
              <a:rPr b="1" lang="en-US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if impedances are matched.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If impedances do not match, some power is reflected back to transmitter.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Reflection can occur at: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Feedline-to-antenna connection.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Connector.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Connection between one type of feedline &amp; another.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Feed Lines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Forward &amp; Reflected Power &amp; SWR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Reflected power combines with forward power to form an interference pattern.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Feed Lines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13" name="Picture 3" descr="C:\Users\Ray\Pictures\3D_app.png"/>
          <p:cNvPicPr/>
          <p:nvPr/>
        </p:nvPicPr>
        <p:blipFill>
          <a:blip r:embed="rId1"/>
          <a:stretch/>
        </p:blipFill>
        <p:spPr>
          <a:xfrm>
            <a:off x="2362320" y="3649680"/>
            <a:ext cx="4876560" cy="30459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TextShape 1"/>
          <p:cNvSpPr txBox="1"/>
          <p:nvPr/>
        </p:nvSpPr>
        <p:spPr>
          <a:xfrm>
            <a:off x="457200" y="1828800"/>
            <a:ext cx="83815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Forward &amp; Reflected Power &amp; SWR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Interference pattern results in standing waves on transmission line.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At one point along the line, voltage will be a maximum (V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Calibri"/>
              </a:rPr>
              <a:t>Max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).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At another point along the line, voltage will be a minimum (V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Calibri"/>
              </a:rPr>
              <a:t>Min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).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Feed Lines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TextShape 1"/>
          <p:cNvSpPr txBox="1"/>
          <p:nvPr/>
        </p:nvSpPr>
        <p:spPr>
          <a:xfrm>
            <a:off x="457200" y="1828800"/>
            <a:ext cx="83815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Forward &amp; Reflected Power &amp; SWR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Voltage standing wave ratio (VSWR).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VSWR = V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Calibri"/>
              </a:rPr>
              <a:t>Max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/ V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Calibri"/>
              </a:rPr>
              <a:t>Min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VSWR = Z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Calibri"/>
              </a:rPr>
              <a:t>Load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/ Z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Calibri"/>
              </a:rPr>
              <a:t>Line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 or Z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Calibri"/>
              </a:rPr>
              <a:t>Line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/ Z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Calibri"/>
              </a:rPr>
              <a:t>Load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VSWR always &gt; 1.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Most amateur equipment designed to work into a 50</a:t>
            </a:r>
            <a:r>
              <a:rPr b="0" lang="el-GR" sz="3200" spc="-1" strike="noStrike">
                <a:solidFill>
                  <a:srgbClr val="000000"/>
                </a:solidFill>
                <a:latin typeface="Calibri"/>
              </a:rPr>
              <a:t>Ω load.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SWR &gt; 2:1 may cause transmitter to shut down.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Z</a:t>
            </a:r>
            <a:r>
              <a:rPr b="0" lang="el-GR" sz="2400" spc="-1" strike="noStrike" baseline="-25000">
                <a:solidFill>
                  <a:srgbClr val="000000"/>
                </a:solidFill>
                <a:latin typeface="Calibri"/>
              </a:rPr>
              <a:t>Load</a:t>
            </a: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  &lt; 25Ω  or  Z</a:t>
            </a:r>
            <a:r>
              <a:rPr b="0" lang="el-GR" sz="2400" spc="-1" strike="noStrike" baseline="-25000">
                <a:solidFill>
                  <a:srgbClr val="000000"/>
                </a:solidFill>
                <a:latin typeface="Calibri"/>
              </a:rPr>
              <a:t>Load</a:t>
            </a: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 &gt; 100Ω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Feed Lines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Dipoles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Easily constructed.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Actual length shorter than free-space length.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Physical thickness of wire.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Thicker = shorter.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Thicker = wider bandwidth.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Proximity to nearby objects.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Closer = shorter.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Start with Length(ft) = 492 / f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Calibri"/>
              </a:rPr>
              <a:t>MHz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&amp; trim for resonance.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Dipole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s, 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Groun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d-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Planes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, &amp; 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Rando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m 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Wires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TextShape 1"/>
          <p:cNvSpPr txBox="1"/>
          <p:nvPr/>
        </p:nvSpPr>
        <p:spPr>
          <a:xfrm>
            <a:off x="457200" y="1828800"/>
            <a:ext cx="83815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Impedance Matching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eliminate SWR on the transmission line, the antenna feedpoint impedance must be matched to the transmission line impedance.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Matching network MUST be located at antenna.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Not always practical.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Matching often done between transmitter &amp; transmission line.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79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ff0000"/>
                </a:solidFill>
                <a:latin typeface="Calibri"/>
              </a:rPr>
              <a:t>Does NOT reduce SWR on transmission line!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Feed Lines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Impedance Matching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Device used to match impedances is called: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Impedance matcher,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Transmatch,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Antenna Coupler, or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Antenna tuner.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Antenna tunes does NOT tune the antenna.  It merely transforms the imepdance of the antenna system to 50</a:t>
            </a: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Ω.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Feed Lines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Impedance Matching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Sections of transmission lines called “stubs” can also be used to match impedances.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Single frequency &amp; not adjustable.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Military often used specified lengths of transmission line to match antenna to transmitter.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Feed Lines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" name="Picture 3" descr="C:\Users\Ray\Pictures\Utransmatch.jpg"/>
          <p:cNvPicPr/>
          <p:nvPr/>
        </p:nvPicPr>
        <p:blipFill>
          <a:blip r:embed="rId1"/>
          <a:stretch/>
        </p:blipFill>
        <p:spPr>
          <a:xfrm>
            <a:off x="762120" y="4191120"/>
            <a:ext cx="3462120" cy="2026800"/>
          </a:xfrm>
          <a:prstGeom prst="rect">
            <a:avLst/>
          </a:prstGeom>
          <a:ln w="9360">
            <a:noFill/>
          </a:ln>
        </p:spPr>
      </p:pic>
      <p:sp>
        <p:nvSpPr>
          <p:cNvPr id="425" name="TextShape 1"/>
          <p:cNvSpPr txBox="1"/>
          <p:nvPr/>
        </p:nvSpPr>
        <p:spPr>
          <a:xfrm>
            <a:off x="457200" y="1828800"/>
            <a:ext cx="8305560" cy="22093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Impedance Matching.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Antenna Tuners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T-Network.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Feed Lines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27" name="Picture 2" descr="C:\Users\Ray\Pictures\mfj-969.jpg"/>
          <p:cNvPicPr/>
          <p:nvPr/>
        </p:nvPicPr>
        <p:blipFill>
          <a:blip r:embed="rId2"/>
          <a:stretch/>
        </p:blipFill>
        <p:spPr>
          <a:xfrm>
            <a:off x="4343400" y="4191120"/>
            <a:ext cx="4400280" cy="19965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Feed Line Loss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feedlines dissipate some of the power as heat.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Resistance of conductors.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Absorption by insulating material.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Air or vacuum has lowest loss.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Teflon has extremely low loss.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Polyethylene has higher loss.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Solid materials have highest loss.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Feed Lines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Feed Line Loss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feedlines dissipate some of the power as heat.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Loss expressed in dB/100ft at specific frequency.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Loss increases as frequency increases.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Smaller cables generally have higher loss.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Feed Lines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TextShape 1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Feed Lines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433" name="Table 2"/>
          <p:cNvGraphicFramePr/>
          <p:nvPr/>
        </p:nvGraphicFramePr>
        <p:xfrm>
          <a:off x="838080" y="2362320"/>
          <a:ext cx="7543440" cy="3708000"/>
        </p:xfrm>
        <a:graphic>
          <a:graphicData uri="http://schemas.openxmlformats.org/drawingml/2006/table">
            <a:tbl>
              <a:tblPr/>
              <a:tblGrid>
                <a:gridCol w="1885680"/>
                <a:gridCol w="1282320"/>
                <a:gridCol w="2089080"/>
                <a:gridCol w="2286360"/>
              </a:tblGrid>
              <a:tr h="370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Cable Type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Impedance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dB/100’ @ 30 MHz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dB/100’ @ 150 MHz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RG-174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  <a:r>
                        <a:rPr b="0" lang="el-G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Ω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4.4 dB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10.2 dB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RG-58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  <a:r>
                        <a:rPr b="0" lang="el-G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Ω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2.4 dB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5.6 dB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RG-8x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  <a:r>
                        <a:rPr b="0" lang="el-G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Ω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1.9 dB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4.5 dB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RG-213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  <a:r>
                        <a:rPr b="0" lang="el-G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Ω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1.2 dB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2.8 dB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9913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  <a:r>
                        <a:rPr b="0" lang="el-G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Ω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0.64 dB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1.6 dB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LMR-400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  <a:r>
                        <a:rPr b="0" lang="el-G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Ω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0.65 dB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1.5 dB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LMR-600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  <a:r>
                        <a:rPr b="0" lang="el-G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Ω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0.41 dB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0.94 dB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RG-6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  <a:r>
                        <a:rPr b="0" lang="el-G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Ω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1.0 dB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2.5 dB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CATV ½” Hard-line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  <a:r>
                        <a:rPr b="0" lang="el-G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Ω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0.26 dB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0.62 dB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TextShape 1"/>
          <p:cNvSpPr txBox="1"/>
          <p:nvPr/>
        </p:nvSpPr>
        <p:spPr>
          <a:xfrm>
            <a:off x="457200" y="1828800"/>
            <a:ext cx="83815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Feed Line Loss &amp; SWR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As SWR increases, effective line loss is increased.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As SWR increases, more power is reflected back to be dissipated as heat in the line.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As line loss increases, apparent SWR decreases.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If infinite line loss, no power reflected, so apparent SWR is 1:1.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Feed Lines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G4A06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-- What type of device is often used to match transmitter output impedance to an impedance not equal to 50 ohms?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7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Balanced modulator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SWR Bridge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Antenna coupler or antenna tuner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Q Multiplier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8" name="CustomShape 3"/>
          <p:cNvSpPr/>
          <p:nvPr/>
        </p:nvSpPr>
        <p:spPr>
          <a:xfrm>
            <a:off x="0" y="3352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37" dur="indefinite" restart="never" nodeType="tmRoot">
          <p:childTnLst>
            <p:seq>
              <p:cTn id="338" dur="indefinite" nodeType="mainSeq">
                <p:childTnLst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43" dur="5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G9A01 -- Which of the following factors determine the characteristic impedance of a parallel conductor antenna feed line?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0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distance between the centers of the conductors and the radius of the conductors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distance between the centers of the conductors and the length of the line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radius of the conductors and the frequency of the signal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frequency of the signal and the length of the line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1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44" dur="indefinite" restart="never" nodeType="tmRoot">
          <p:childTnLst>
            <p:seq>
              <p:cTn id="345" dur="indefinite" nodeType="mainSeq">
                <p:childTnLst>
                  <p:par>
                    <p:cTn id="346" fill="hold">
                      <p:stCondLst>
                        <p:cond delay="indefinite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50" dur="500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457200" y="1828800"/>
            <a:ext cx="58669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Dipoles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Radiation pattern.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Toroidal (donut-shaped).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Gain = 2.15 dBi.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Also used as a reference for antenna gain.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Gain referenced to a dipole is expressed as dBd.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0 dBd = 2.15 dBi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Dipole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s, 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Groun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d-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Planes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, &amp; 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Rando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m 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Wires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9" name="Picture 4" descr="thumbnailCAVN630N.jpg"/>
          <p:cNvPicPr/>
          <p:nvPr/>
        </p:nvPicPr>
        <p:blipFill>
          <a:blip r:embed="rId1"/>
          <a:stretch/>
        </p:blipFill>
        <p:spPr>
          <a:xfrm>
            <a:off x="6400800" y="4297320"/>
            <a:ext cx="2377800" cy="2327040"/>
          </a:xfrm>
          <a:prstGeom prst="rect">
            <a:avLst/>
          </a:prstGeom>
          <a:ln w="9360">
            <a:noFill/>
          </a:ln>
        </p:spPr>
      </p:pic>
      <p:pic>
        <p:nvPicPr>
          <p:cNvPr id="120" name="Picture 2" descr="C:\Users\Ray\Pictures\Elem-doub-rad-pat-pers.jpg"/>
          <p:cNvPicPr/>
          <p:nvPr/>
        </p:nvPicPr>
        <p:blipFill>
          <a:blip r:embed="rId2"/>
          <a:stretch/>
        </p:blipFill>
        <p:spPr>
          <a:xfrm>
            <a:off x="6400800" y="2090880"/>
            <a:ext cx="2361960" cy="21031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G9A02 -- What are the typical characteristic impedances of coaxial cables used for antenna feed lines at amateur stations?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3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25 and 30 ohms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50 and 75 ohms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80 and 100 ohms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500 and 750 ohms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4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1" dur="indefinite" restart="never" nodeType="tmRoot">
          <p:childTnLst>
            <p:seq>
              <p:cTn id="352" dur="indefinite" nodeType="mainSeq">
                <p:childTnLst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57" dur="5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G9A03 -- What is the characteristic impedance of flat ribbon TV type twinlead?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6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50 ohms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75 ohms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100 ohms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300 ohms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7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8" dur="indefinite" restart="never" nodeType="tmRoot">
          <p:childTnLst>
            <p:seq>
              <p:cTn id="359" dur="indefinite" nodeType="mainSeq">
                <p:childTnLst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64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G9A04 -- What might cause reflected power at the point where a feed line connects to an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9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Operating an antenna at its resonant frequency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Using more transmitter power than the antenna can handle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difference between feed line impedance and antenna feed point impedance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Feeding the antenna with unbalanced feed line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0" name="CustomShape 3"/>
          <p:cNvSpPr/>
          <p:nvPr/>
        </p:nvSpPr>
        <p:spPr>
          <a:xfrm>
            <a:off x="0" y="43434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65" dur="indefinite" restart="never" nodeType="tmRoot">
          <p:childTnLst>
            <p:seq>
              <p:cTn id="366" dur="indefinite" nodeType="mainSeq">
                <p:childTnLst>
                  <p:par>
                    <p:cTn id="367" fill="hold">
                      <p:stCondLst>
                        <p:cond delay="indefinite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71" dur="5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G9A05 -- How does the attenuation of coaxial cable change as the frequency of the signal it is carrying increases?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2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Attenuation is independent of frequency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Attenuation increases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Attenuation decreases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Attenuation reaches a maximum at approximately 18 MHz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3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72" dur="indefinite" restart="never" nodeType="tmRoot">
          <p:childTnLst>
            <p:seq>
              <p:cTn id="373" dur="indefinite" nodeType="mainSeq">
                <p:childTnLst>
                  <p:par>
                    <p:cTn id="374" fill="hold">
                      <p:stCondLst>
                        <p:cond delay="indefinite"/>
                      </p:stCondLst>
                      <p:childTnLst>
                        <p:par>
                          <p:cTn id="375" fill="hold">
                            <p:stCondLst>
                              <p:cond delay="0"/>
                            </p:stCondLst>
                            <p:childTnLst>
                              <p:par>
                                <p:cTn id="37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78" dur="5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G9A06 -- In what units is RF feed line loss usually expressed?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5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ohms per 1000 ft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dB per 1000 ft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ohms per 100 ft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dB per 100 ft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6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79" dur="indefinite" restart="never" nodeType="tmRoot">
          <p:childTnLst>
            <p:seq>
              <p:cTn id="380" dur="indefinite" nodeType="mainSeq">
                <p:childTnLst>
                  <p:par>
                    <p:cTn id="381" fill="hold">
                      <p:stCondLst>
                        <p:cond delay="indefinite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85" dur="5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G9A07 -- What must be done to prevent standing waves on an antenna feed line?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8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rm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antenna feed point must be at DC ground potential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feed line must be cut to an odd number of electrical quarter wavelengths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feed line must be cut to an even number of physical half wavelengths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antenna feed point impedance must be matched to the characteristic impedance of the feed line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9" name="CustomShape 3"/>
          <p:cNvSpPr/>
          <p:nvPr/>
        </p:nvSpPr>
        <p:spPr>
          <a:xfrm>
            <a:off x="0" y="48769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86" dur="indefinite" restart="never" nodeType="tmRoot">
          <p:childTnLst>
            <p:seq>
              <p:cTn id="387" dur="indefinite" nodeType="mainSeq">
                <p:childTnLst>
                  <p:par>
                    <p:cTn id="388" fill="hold">
                      <p:stCondLst>
                        <p:cond delay="indefinite"/>
                      </p:stCondLst>
                      <p:childTnLst>
                        <p:par>
                          <p:cTn id="389" fill="hold">
                            <p:stCondLst>
                              <p:cond delay="0"/>
                            </p:stCondLst>
                            <p:childTnLst>
                              <p:par>
                                <p:cTn id="39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92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TextShape 1"/>
          <p:cNvSpPr txBox="1"/>
          <p:nvPr/>
        </p:nvSpPr>
        <p:spPr>
          <a:xfrm>
            <a:off x="1828800" y="182520"/>
            <a:ext cx="6857640" cy="202680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G9A08 -- If the SWR on an antenna feed line is 5 to 1, and a matching network at the transmitter end of the feed line is adjusted to 1 to 1 SWR, what is the resulting SWR on the feed line?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1" name="TextShape 2"/>
          <p:cNvSpPr txBox="1"/>
          <p:nvPr/>
        </p:nvSpPr>
        <p:spPr>
          <a:xfrm>
            <a:off x="457200" y="2286000"/>
            <a:ext cx="8229240" cy="42969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 to 1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5 to 1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Between 1 to 1 and 5 to 1 depending on the characteristic impedance of the line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Between 1 to 1 and 5 to 1 depending on the reflected power at the transmitter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2" name="CustomShape 3"/>
          <p:cNvSpPr/>
          <p:nvPr/>
        </p:nvSpPr>
        <p:spPr>
          <a:xfrm>
            <a:off x="0" y="30481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93" dur="indefinite" restart="never" nodeType="tmRoot">
          <p:childTnLst>
            <p:seq>
              <p:cTn id="394" dur="indefinite" nodeType="mainSeq">
                <p:childTnLst>
                  <p:par>
                    <p:cTn id="395" fill="hold">
                      <p:stCondLst>
                        <p:cond delay="indefinite"/>
                      </p:stCondLst>
                      <p:childTnLst>
                        <p:par>
                          <p:cTn id="396" fill="hold">
                            <p:stCondLst>
                              <p:cond delay="0"/>
                            </p:stCondLst>
                            <p:childTnLst>
                              <p:par>
                                <p:cTn id="39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99" dur="5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G9A09 -- What standing wave ratio will result when connecting a 50 ohm feed line to a non-reactive load having a 200 ohm impedance?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4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4:1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1:4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2:1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1:2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5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00" dur="indefinite" restart="never" nodeType="tmRoot">
          <p:childTnLst>
            <p:seq>
              <p:cTn id="401" dur="indefinite" nodeType="mainSeq">
                <p:childTnLst>
                  <p:par>
                    <p:cTn id="402" fill="hold">
                      <p:stCondLst>
                        <p:cond delay="indefinite"/>
                      </p:stCondLst>
                      <p:childTnLst>
                        <p:par>
                          <p:cTn id="403" fill="hold">
                            <p:stCondLst>
                              <p:cond delay="0"/>
                            </p:stCondLst>
                            <p:childTnLst>
                              <p:par>
                                <p:cTn id="40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06" dur="5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G9A10 -- What standing wave ratio will result when connecting a 50 ohm feed line to a non-reactive load having 10 ohm impedance?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7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2:1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50:1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1:5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5:1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8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07" dur="indefinite" restart="never" nodeType="tmRoot">
          <p:childTnLst>
            <p:seq>
              <p:cTn id="408" dur="indefinite" nodeType="mainSeq">
                <p:childTnLst>
                  <p:par>
                    <p:cTn id="409" fill="hold">
                      <p:stCondLst>
                        <p:cond delay="indefinite"/>
                      </p:stCondLst>
                      <p:childTnLst>
                        <p:par>
                          <p:cTn id="410" fill="hold">
                            <p:stCondLst>
                              <p:cond delay="0"/>
                            </p:stCondLst>
                            <p:childTnLst>
                              <p:par>
                                <p:cTn id="41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13" dur="5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G9A11 -- What standing wave ratio will result when connecting a 50 ohm feed line to a non-reactive load having 50 ohm impedance?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0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2:1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1:1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50:50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0:0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1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14" dur="indefinite" restart="never" nodeType="tmRoot">
          <p:childTnLst>
            <p:seq>
              <p:cTn id="415" dur="indefinite" nodeType="mainSeq">
                <p:childTnLst>
                  <p:par>
                    <p:cTn id="416" fill="hold">
                      <p:stCondLst>
                        <p:cond delay="indefinite"/>
                      </p:stCondLst>
                      <p:childTnLst>
                        <p:par>
                          <p:cTn id="417" fill="hold">
                            <p:stCondLst>
                              <p:cond delay="0"/>
                            </p:stCondLst>
                            <p:childTnLst>
                              <p:par>
                                <p:cTn id="41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20" dur="5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457200" y="1828800"/>
            <a:ext cx="84578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Dipoles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Feedpoint Impedance.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Approximately 72</a:t>
            </a: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Ω</a:t>
            </a:r>
            <a:r>
              <a:rPr b="0" lang="el-GR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in free space.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000" spc="-1" strike="noStrike">
                <a:solidFill>
                  <a:srgbClr val="000000"/>
                </a:solidFill>
                <a:latin typeface="Calibri"/>
              </a:rPr>
              <a:t>Varies with height above ground.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000" spc="-1" strike="noStrike">
                <a:solidFill>
                  <a:srgbClr val="000000"/>
                </a:solidFill>
                <a:latin typeface="Calibri"/>
              </a:rPr>
              <a:t>Varies with proximity to nearby objects.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000" spc="-1" strike="noStrike">
                <a:solidFill>
                  <a:srgbClr val="000000"/>
                </a:solidFill>
                <a:latin typeface="Calibri"/>
              </a:rPr>
              <a:t>Typically closer to 50Ω in real-world installations</a:t>
            </a: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Feedpoint impedance at odd harmonics will be about the same as the  impedance at fundamental frequency.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000" spc="-1" strike="noStrike">
                <a:solidFill>
                  <a:srgbClr val="000000"/>
                </a:solidFill>
                <a:latin typeface="Calibri"/>
              </a:rPr>
              <a:t>A 40m dipole (7 MHz) will work well on 15m (21 MHz).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Dipole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s, 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Groun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d-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Planes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, &amp; 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Rando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m 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Wires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TextShape 1"/>
          <p:cNvSpPr txBox="1"/>
          <p:nvPr/>
        </p:nvSpPr>
        <p:spPr>
          <a:xfrm>
            <a:off x="1828800" y="182520"/>
            <a:ext cx="6857640" cy="179820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G9A12 -- What standing wave ratio will result when connecting a 50 ohm feed line to a non-reactive load having 25 ohm impedance?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3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2:1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2.5:1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1.25:1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You cannot determine SWR from impedance values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4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21" dur="indefinite" restart="never" nodeType="tmRoot">
          <p:childTnLst>
            <p:seq>
              <p:cTn id="422" dur="indefinite" nodeType="mainSeq">
                <p:childTnLst>
                  <p:par>
                    <p:cTn id="423" fill="hold">
                      <p:stCondLst>
                        <p:cond delay="indefinite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27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G9A13 -- What standing wave ratio will result when connecting a 50 ohm feed line to an antenna that has a purely resistive 300 ohm feed point impedance?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6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1.5:1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3:1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6:1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You cannot determine SWR from impedance values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7" name="CustomShape 3"/>
          <p:cNvSpPr/>
          <p:nvPr/>
        </p:nvSpPr>
        <p:spPr>
          <a:xfrm>
            <a:off x="0" y="3352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28" dur="indefinite" restart="never" nodeType="tmRoot">
          <p:childTnLst>
            <p:seq>
              <p:cTn id="429" dur="indefinite" nodeType="mainSeq">
                <p:childTnLst>
                  <p:par>
                    <p:cTn id="430" fill="hold">
                      <p:stCondLst>
                        <p:cond delay="indefinite"/>
                      </p:stCondLst>
                      <p:childTnLst>
                        <p:par>
                          <p:cTn id="431" fill="hold">
                            <p:stCondLst>
                              <p:cond delay="0"/>
                            </p:stCondLst>
                            <p:childTnLst>
                              <p:par>
                                <p:cTn id="43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34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G9A14 -- What is the interaction between high standing wave ratio (SWR) and transmission line loss?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9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There is no interaction between transmission line loss and SWR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If a transmission line is lossy, high SWR will increase the loss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High SWR makes it difficult to measure transmission line loss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High SWR reduces the relative effect of transmission line loss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0" name="CustomShape 3"/>
          <p:cNvSpPr/>
          <p:nvPr/>
        </p:nvSpPr>
        <p:spPr>
          <a:xfrm>
            <a:off x="0" y="32767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35" dur="indefinite" restart="never" nodeType="tmRoot">
          <p:childTnLst>
            <p:seq>
              <p:cTn id="436" dur="indefinite" nodeType="mainSeq">
                <p:childTnLst>
                  <p:par>
                    <p:cTn id="437" fill="hold">
                      <p:stCondLst>
                        <p:cond delay="indefinite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41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G9A15 -- What is the effect of transmission line loss on SWR measured at the input to the line?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2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higher the transmission line loss, the more the SWR will read artificially low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higher the transmission line loss, the more the SWR will read artificially high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higher the transmission line loss, the more accurate the SWR measurement will be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Transmission line loss does not affect the SWR measurement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3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42" dur="indefinite" restart="never" nodeType="tmRoot">
          <p:childTnLst>
            <p:seq>
              <p:cTn id="443" dur="indefinite" nodeType="mainSeq">
                <p:childTnLst>
                  <p:par>
                    <p:cTn id="444" fill="hold">
                      <p:stCondLst>
                        <p:cond delay="indefinite"/>
                      </p:stCondLst>
                      <p:childTnLst>
                        <p:par>
                          <p:cTn id="445" fill="hold">
                            <p:stCondLst>
                              <p:cond delay="0"/>
                            </p:stCondLst>
                            <p:childTnLst>
                              <p:par>
                                <p:cTn id="44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48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457200" y="1828800"/>
            <a:ext cx="83815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Dipoles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Voltage distribution.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Minimum at feedpoint.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Maximum at ends.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Dipole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s, 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Groun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d-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Planes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, &amp; 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Rando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m 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Wires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5" name="Picture 3" descr="C:\Users\Ray\Pictures\Dipole_Antenna.jpg"/>
          <p:cNvPicPr/>
          <p:nvPr/>
        </p:nvPicPr>
        <p:blipFill>
          <a:blip r:embed="rId1"/>
          <a:stretch/>
        </p:blipFill>
        <p:spPr>
          <a:xfrm>
            <a:off x="4648320" y="3733920"/>
            <a:ext cx="4114440" cy="28792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457200" y="1828800"/>
            <a:ext cx="83815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Dipoles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Current distribution.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Maximum at feedpoint.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Zero at ends.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Dipole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s, 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Groun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d-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Planes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, &amp; 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Rando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m 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Wires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8" name="Picture 2" descr="C:\Users\Ray\Pictures\Lambdaover2-antenna.jpg"/>
          <p:cNvPicPr/>
          <p:nvPr/>
        </p:nvPicPr>
        <p:blipFill>
          <a:blip r:embed="rId1"/>
          <a:stretch/>
        </p:blipFill>
        <p:spPr>
          <a:xfrm>
            <a:off x="3733920" y="4038480"/>
            <a:ext cx="5100120" cy="25603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457200" y="1828800"/>
            <a:ext cx="84578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Ground-Planes (Verticals)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One half of a dipole with other half replaced with an electrical “mirror” called a ground plane.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Ground plane.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Earth -- metal screen, mesh, or plate -- radials.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1/4</a:t>
            </a: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λ long.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000" spc="-1" strike="noStrike">
                <a:solidFill>
                  <a:srgbClr val="000000"/>
                </a:solidFill>
                <a:latin typeface="Calibri"/>
              </a:rPr>
              <a:t>Length(ft) = 246 / f</a:t>
            </a:r>
            <a:r>
              <a:rPr b="0" lang="el-GR" sz="2000" spc="-1" strike="noStrike" baseline="-25000">
                <a:solidFill>
                  <a:srgbClr val="000000"/>
                </a:solidFill>
                <a:latin typeface="Calibri"/>
              </a:rPr>
              <a:t>MHz </a:t>
            </a:r>
            <a:r>
              <a:rPr b="0" lang="el-GR" sz="2000" spc="-1" strike="noStrike">
                <a:solidFill>
                  <a:srgbClr val="000000"/>
                </a:solidFill>
                <a:latin typeface="Calibri"/>
              </a:rPr>
              <a:t> (trim for resonance).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Feedpoint at junction of radiator &amp; ground plane.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Dipoles, Ground-Planes, &amp; </a:t>
            </a: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Random Wires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457200" y="1828800"/>
            <a:ext cx="53337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Ground-Planes (Verticals)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Radiation pattern.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Omni-directional.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Dipoles, Ground-Planes, &amp; Random Wires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3" name="Picture 3" descr=""/>
          <p:cNvPicPr/>
          <p:nvPr/>
        </p:nvPicPr>
        <p:blipFill>
          <a:blip r:embed="rId1"/>
          <a:stretch/>
        </p:blipFill>
        <p:spPr>
          <a:xfrm>
            <a:off x="4114800" y="3840120"/>
            <a:ext cx="4757400" cy="2560320"/>
          </a:xfrm>
          <a:prstGeom prst="rect">
            <a:avLst/>
          </a:prstGeom>
          <a:ln w="9360">
            <a:noFill/>
          </a:ln>
        </p:spPr>
      </p:pic>
      <p:pic>
        <p:nvPicPr>
          <p:cNvPr id="134" name="Picture 4" descr="C:\Users\Ray\Pictures\J8441-2450-MHz-H.jpg"/>
          <p:cNvPicPr/>
          <p:nvPr/>
        </p:nvPicPr>
        <p:blipFill>
          <a:blip r:embed="rId2"/>
          <a:stretch/>
        </p:blipFill>
        <p:spPr>
          <a:xfrm>
            <a:off x="1143000" y="3840120"/>
            <a:ext cx="2698560" cy="25603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457200" y="1828800"/>
            <a:ext cx="56383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Ground-Planes (Verticals)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Feedpoint impedance.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35</a:t>
            </a: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Ω with horizontal radials.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Angling radials downward (drooping) raises impedance.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At between 30° &amp; 45° impedance equals 50Ω.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Increasing droop angle to 90° results in a half-wave dipole with an impedance of 72Ω.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Dipoles, Ground-Planes, &amp; Random Wires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7" name="Picture 3" descr="C:\Users\Ray\Pictures\972b1869132c3bec02ea749f317c6768_image_422x550.jpg"/>
          <p:cNvPicPr/>
          <p:nvPr/>
        </p:nvPicPr>
        <p:blipFill>
          <a:blip r:embed="rId1"/>
          <a:stretch/>
        </p:blipFill>
        <p:spPr>
          <a:xfrm>
            <a:off x="6172200" y="2971800"/>
            <a:ext cx="2700000" cy="35190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Review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Elements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Conducting portion of an antenna.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Radiate or receive signal.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Driven element.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Element(s) to which power is applied.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Ante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nna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Basi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cs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Ground-Planes (Verticals)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Mobile HF antennas.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Usually some variation of a ground-plane antenna.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Thin steel whip mounted vertically.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Vehicle body serves as ground plane.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Full-size vertical not practical on HF bands.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Exception:  10m &amp; 12m.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Some type of “loading” is used to make short antenna resonant on desired band.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Dipoles, Ground-Planes, &amp; Random Wires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457200" y="1828800"/>
            <a:ext cx="61718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Ground-Planes (Verticals)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Mobile HF antennas.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Loading techniques.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Loading coil.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Adds inductance to lower resonant frequency.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Narrows bandwidth.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Adds loss.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Can be placed at bottom, middle, or top of radiator.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Can be adjustable to cover different bands.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Dipoles, Ground-Planes, &amp; Random Wires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2" name="Picture 2" descr="C:\Documents and Settings\Ray\My Documents\My Pictures\Hustler&amp;ATAS-100Internet.jpg"/>
          <p:cNvPicPr/>
          <p:nvPr/>
        </p:nvPicPr>
        <p:blipFill>
          <a:blip r:embed="rId1"/>
          <a:stretch/>
        </p:blipFill>
        <p:spPr>
          <a:xfrm>
            <a:off x="6781680" y="2362320"/>
            <a:ext cx="2103120" cy="43016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457200" y="1828800"/>
            <a:ext cx="63241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Ground-Planes (Verticals)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Mobile HF antennas.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Loading techniques.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Capacitive hat.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Adds capacitance to lower resonant frequency.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Increases bandwidth.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Reduces loss.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Usually placed near the top of  the radiator.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Dipoles, Ground-Planes, &amp; Random Wires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5" name="Picture 2" descr=""/>
          <p:cNvPicPr/>
          <p:nvPr/>
        </p:nvPicPr>
        <p:blipFill>
          <a:blip r:embed="rId1"/>
          <a:stretch/>
        </p:blipFill>
        <p:spPr>
          <a:xfrm>
            <a:off x="6858000" y="2286000"/>
            <a:ext cx="1854000" cy="42066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Ground-Planes (Verticals)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Mobile HF antennas.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Loading techniques.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Linear loading.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Part of antenna folded back on itself.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Not commonly used in mobile applications.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Dipoles, Ground-Planes, &amp; Random Wires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457200" y="1828800"/>
            <a:ext cx="57146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Ground-Planes (Verticals)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Mobile HF antennas.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Corona ball.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Small metal sphere at tip of whip.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Prevents static discharge from sharp tip of antenna.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Dipoles, Ground-Planes, &amp; Random Wires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0" name="Picture 5" descr="C:\Documents and Settings\Ray\My Documents\My Pictures\cballs.jpg"/>
          <p:cNvPicPr/>
          <p:nvPr/>
        </p:nvPicPr>
        <p:blipFill>
          <a:blip r:embed="rId1"/>
          <a:stretch/>
        </p:blipFill>
        <p:spPr>
          <a:xfrm>
            <a:off x="6248520" y="2590920"/>
            <a:ext cx="2609640" cy="27554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Shape 1"/>
          <p:cNvSpPr txBox="1"/>
          <p:nvPr/>
        </p:nvSpPr>
        <p:spPr>
          <a:xfrm>
            <a:off x="457200" y="1828800"/>
            <a:ext cx="64767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Ground-Planes (Verticals)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Mobile HF antennas.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Screwdriver antenna.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Bottom-mounted loading coil.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Motor runs tap up &amp; down coil to adjust for different bands.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High Sierra (160m to 6m).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Little Tarheel II (80m to 6m).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Yaesu ATAS-100 (40m to 70cm).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Good compromise between performance &amp; convenience.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Dipoles, Ground-Planes, &amp; Random Wires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3" name="Picture 5" descr="jaws_with_sidekick_on_guardrail_web.jpg"/>
          <p:cNvPicPr/>
          <p:nvPr/>
        </p:nvPicPr>
        <p:blipFill>
          <a:blip r:embed="rId1"/>
          <a:stretch/>
        </p:blipFill>
        <p:spPr>
          <a:xfrm>
            <a:off x="7086600" y="1981080"/>
            <a:ext cx="1638000" cy="45637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Random Wires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Random length of wire put up any way you can.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Feedpoint impedance unpredictable.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Radiation pattern unpredictable.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Connected directly to transmitter or antenna tuner.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Station equipment part of antenna system.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RF burns from contacting equipment possible.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Can yield good results on any band where impedance match can be achieved.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Dipoles, Ground-Planes, &amp; Random Wires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Shape 1"/>
          <p:cNvSpPr txBox="1"/>
          <p:nvPr/>
        </p:nvSpPr>
        <p:spPr>
          <a:xfrm>
            <a:off x="457200" y="1828800"/>
            <a:ext cx="83815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Effects of Height Above Ground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Feedpoint impedance affected by height above ground.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Below 1/2</a:t>
            </a: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λ above ground, impedance steadily decreases as height decreases.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Above 1/2λ above ground, impedance repeatedly increases then decreases as height increases.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000" spc="-1" strike="noStrike">
                <a:solidFill>
                  <a:srgbClr val="000000"/>
                </a:solidFill>
                <a:latin typeface="Calibri"/>
              </a:rPr>
              <a:t>Impedance variations decrease in amplitude until settling on free-space value (72Ω) several wavelengths above the ground.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Dipoles, Ground-Planes, &amp; Random Wires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Shape 1"/>
          <p:cNvSpPr txBox="1"/>
          <p:nvPr/>
        </p:nvSpPr>
        <p:spPr>
          <a:xfrm>
            <a:off x="457200" y="1828800"/>
            <a:ext cx="84578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Effects of Height Above Ground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Radiation pattern affected by height above ground.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Signals reflects off ground and combines with direct signal to change pattern.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Below 1/2</a:t>
            </a: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λ above ground, dipole is nearly omni-directional with maximum radiation straight up.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Near Vertical Incidence Skywave (NVIS).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000" spc="-1" strike="noStrike">
                <a:solidFill>
                  <a:srgbClr val="000000"/>
                </a:solidFill>
                <a:latin typeface="Calibri"/>
              </a:rPr>
              <a:t>Useful on 80m &amp; 40m for communicating with close-in stations.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Dipoles, Ground-Planes, &amp; Random Wires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Shape 1"/>
          <p:cNvSpPr txBox="1"/>
          <p:nvPr/>
        </p:nvSpPr>
        <p:spPr>
          <a:xfrm>
            <a:off x="457200" y="1828800"/>
            <a:ext cx="84578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Effects of Polarization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Radiation pattern affected by height above ground.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Reflection of signal off of the ground results in signal loss.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Loss is less if wave is horizontally polarized.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Vertical antennas have lower angle of radiation than horizontal antennas mounted near the ground.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Vertical antennas preferred for DX on lower frequency bands.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Calibri"/>
              </a:rPr>
              <a:t>Dipoles, Ground-Planes, &amp; Random Wires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Review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Polarization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Orientation of electric field with respect to the earth.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Horizontal polarization.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Electric field parallel to surface of the earth.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Vertical polarization.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Electric field perpendicular to surface of the earth.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Same as orientation of driven element.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Ante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nna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Basi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cs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G4E01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-- What is the purpose of a capacitance hat on a mobile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increase the power handling capacity of a whip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allow automatic band changing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electrically lengthen a physically short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allow remote tuning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CustomShape 3"/>
          <p:cNvSpPr/>
          <p:nvPr/>
        </p:nvSpPr>
        <p:spPr>
          <a:xfrm>
            <a:off x="0" y="38862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G4E02 -- What is the purpose of a "corona ball" on a HF mobile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narrow the operating bandwidth of the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increase the "Q" of the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reduce the chance of damage if the antenna should strike an object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reduce high voltage discharge from the tip of the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7" name="CustomShape 3"/>
          <p:cNvSpPr/>
          <p:nvPr/>
        </p:nvSpPr>
        <p:spPr>
          <a:xfrm>
            <a:off x="0" y="48769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G4E06 -- What is one disadvantage of using a shortened mobile antenna as opposed to a full size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Short antennas are more likely to cause distortion of transmitted signals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Short antennas can only receive vertically polarized signals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Operating bandwidth may be very limited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Harmonic radiation may increase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CustomShape 3"/>
          <p:cNvSpPr/>
          <p:nvPr/>
        </p:nvSpPr>
        <p:spPr>
          <a:xfrm>
            <a:off x="0" y="43434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G9B01 -- What is one disadvantage of a directly fed random-wire HF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must be longer than 1 wavelength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You may experience RF burns when touching metal objects in your station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produces only vertically polarized radiation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is more effective on the lower HF bands than on the higher bands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3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" dur="indefinite" restart="never" nodeType="tmRoot">
          <p:childTnLst>
            <p:seq>
              <p:cTn id="23" dur="indefinite" nodeType="mainSeq"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G9B02 -- Which of the following is a common way to adjust the feed point impedance of a quarter wave ground plane vertical antenna to be approximately 50 ohms?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Slope the radials upward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Slope the radials downward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Lengthen the radials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Shorten the radials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" dur="indefinite" restart="never" nodeType="tmRoot">
          <p:childTnLst>
            <p:seq>
              <p:cTn id="30" dur="indefinite" nodeType="mainSeq">
                <p:childTnLst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G9B03 -- What happens to the feed-point impedance of a ground-plane antenna when its radials are changed from horizontal to downward-sloping?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decreases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increases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stays the same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reaches a maximum at an angle of 45 degrees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6" dur="indefinite" restart="never" nodeType="tmRoot">
          <p:childTnLst>
            <p:seq>
              <p:cTn id="37" dur="indefinite" nodeType="mainSeq">
                <p:childTnLst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2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G9B04 -- What is the radiation pattern of a dipole antenna in free space in the plane of the conductor?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is a figure-eight at right angles to the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is a figure-eight off both ends of the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is a circle (equal radiation in all directions)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has a pair of lobes on one side of the antenna and a single lobe on the other side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3" dur="indefinite" restart="never" nodeType="tmRoot">
          <p:childTnLst>
            <p:seq>
              <p:cTn id="44" dur="indefinite" nodeType="mainSeq">
                <p:childTnLst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G9B05 -- How does antenna height affect the horizontal (azimuthal) radiation pattern of a horizontal dipole HF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rm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If the antenna is too high, the pattern becomes unpredictable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Antenna height has no effect on the pattern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If the antenna is less than 1/2 wavelength high, the azimuthal pattern is almost omnidirectional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If the antenna is less than 1/2 wavelength high, radiation off the ends of the wire is eliminated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CustomShape 3"/>
          <p:cNvSpPr/>
          <p:nvPr/>
        </p:nvSpPr>
        <p:spPr>
          <a:xfrm>
            <a:off x="0" y="36576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0" dur="indefinite" restart="never" nodeType="tmRoot">
          <p:childTnLst>
            <p:seq>
              <p:cTn id="51" dur="indefinite" nodeType="mainSeq">
                <p:childTnLst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56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G9B06 -- Where should the radial wires of a ground-mounted vertical antenna system be placed?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As high as possible above the ground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Parallel to the antenna element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On the surface or buried a few inches below the ground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At the center of the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8" name="CustomShape 3"/>
          <p:cNvSpPr/>
          <p:nvPr/>
        </p:nvSpPr>
        <p:spPr>
          <a:xfrm>
            <a:off x="0" y="3352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7" dur="indefinite" restart="never" nodeType="tmRoot">
          <p:childTnLst>
            <p:seq>
              <p:cTn id="58" dur="indefinite" nodeType="mainSeq">
                <p:childTnLst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6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G9B07 -- How does the feed-point impedance of a 1/2 wave dipole antenna change as the antenna is lowered from 1/4 wave above ground?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steadily increases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steadily decreases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peaks at about 1/8 wavelength above ground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is unaffected by the height above ground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1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4" dur="indefinite" restart="never" nodeType="tmRoot">
          <p:childTnLst>
            <p:seq>
              <p:cTn id="65" dur="indefinite" nodeType="mainSeq">
                <p:childTnLst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0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Review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Feed-Point Impedance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Ratio of RF voltage to RF current at antenna feedpoint.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Antenna is resonant if impedance is purely resistive.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Ante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nna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Basi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cs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G9B08 -- How does the feed-point impedance of a 1/2 wave dipole change as the feed-point location is moved from the center toward the ends?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steadily increases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steadily decreases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peaks at about 1/8 wavelength from the end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is unaffected by the location of the feed point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4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1" dur="indefinite" restart="never" nodeType="tmRoot">
          <p:childTnLst>
            <p:seq>
              <p:cTn id="72" dur="indefinite" nodeType="mainSeq">
                <p:childTnLst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G9B09 -- Which of the following is an advantage of a horizontally polarized as compared to vertically polarized HF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Lower ground reflection losses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Lower feed-point impedance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Shorter Radials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Lower radiation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8" dur="indefinite" restart="never" nodeType="tmRoot">
          <p:childTnLst>
            <p:seq>
              <p:cTn id="79" dur="indefinite" nodeType="mainSeq">
                <p:childTnLst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8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G9B10 -- What is the approximate length for a 1/2-wave dipole antenna cut for 14.250 MHz?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8 feet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16 feet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24 feet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32 feet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0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5" dur="indefinite" restart="never" nodeType="tmRoot">
          <p:childTnLst>
            <p:seq>
              <p:cTn id="86" dur="indefinite" nodeType="mainSeq">
                <p:childTnLst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1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G9B11 -- What is the approximate length for a 1/2-wave dipole antenna cut for 3.550 MHz?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42 feet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84 feet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131 feet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263 feet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3" name="CustomShape 3"/>
          <p:cNvSpPr/>
          <p:nvPr/>
        </p:nvSpPr>
        <p:spPr>
          <a:xfrm>
            <a:off x="0" y="34290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2" dur="indefinite" restart="never" nodeType="tmRoot">
          <p:childTnLst>
            <p:seq>
              <p:cTn id="93" dur="indefinite" nodeType="mainSeq">
                <p:childTnLst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8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G9B12 -- What is the approximate length for a 1/4-wave vertical antenna cut for 28.5 MHz?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8 feet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11 feet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16 feet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21 feet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6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9" dur="indefinite" restart="never" nodeType="tmRoot">
          <p:childTnLst>
            <p:seq>
              <p:cTn id="100" dur="indefinite" nodeType="mainSeq">
                <p:childTnLst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05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G9C19 -- How does antenna gain stated in dBi compare to gain stated in dBd for the same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dBi gain figures are 2.15 dB lower then dBd gain figures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dBi gain figures are 2.15 dB higher than dBd gain figures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dBi gain figures are the same as the square root of dBd gain figures multiplied by 2.15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dBi gain figures are the reciprocal of dBd gain figures + 2.15 dB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9" name="CustomShape 3"/>
          <p:cNvSpPr/>
          <p:nvPr/>
        </p:nvSpPr>
        <p:spPr>
          <a:xfrm>
            <a:off x="0" y="32767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6" dur="indefinite" restart="never" nodeType="tmRoot">
          <p:childTnLst>
            <p:seq>
              <p:cTn id="107" dur="indefinite" nodeType="mainSeq">
                <p:childTnLst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2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G9C20 -- What is meant by the terms dBi and dBd when referring to antenna gain?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dBi refers to an isotropic antenna, dBd refers to a dipole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dBi refers to an ionospheric reflecting antenna, dBd refers to a dissipative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dBi refers to an inverted-vee antenna, dBd refers to a downward reflecting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dBi refers to an isometric antenna, dBd refers to a discone antenna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2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3" dur="indefinite" restart="never" nodeType="tmRoot">
          <p:childTnLst>
            <p:seq>
              <p:cTn id="114" dur="indefinite" nodeType="mainSeq">
                <p:childTnLst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9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How Yagis Work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Most popular directional antenna.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Simple to construct.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Provides gain.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Rejects interference.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Yagi Antennas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15" name="Picture 4" descr="LotImg1330.jpg"/>
          <p:cNvPicPr/>
          <p:nvPr/>
        </p:nvPicPr>
        <p:blipFill>
          <a:blip r:embed="rId1"/>
          <a:stretch/>
        </p:blipFill>
        <p:spPr>
          <a:xfrm>
            <a:off x="5068800" y="3962520"/>
            <a:ext cx="3708000" cy="25142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How Yagis Work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Dipoles, ground-planes, &amp; random wire antennas have a single element.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Yagi Antennas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How Yagis Work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 array antenna has more than one element.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Driven array.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Power fed to all elements.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Parasitic array.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Power fed to one element (driven element).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Remaining elements radiate power coupled from the driven element.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Yagi Antennas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457200" y="1828800"/>
            <a:ext cx="47239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Review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Azimuthal.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Azimuth is from the Arabic “al-sumut” meaning “the direction”.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“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Azimuthal” therefore refers to directions:  north, south, east, west, etc.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Azimuthal map projection is a map centered on a specified point.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Ante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nna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Basi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cs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8" name="Picture 2" descr="http://www.frontiernet.net/~kf2b/kf2b/images_raw/KF2B_Azimuth_Map.gif"/>
          <p:cNvPicPr/>
          <p:nvPr/>
        </p:nvPicPr>
        <p:blipFill>
          <a:blip r:embed="rId1"/>
          <a:stretch/>
        </p:blipFill>
        <p:spPr>
          <a:xfrm>
            <a:off x="5257800" y="3048120"/>
            <a:ext cx="3593880" cy="34412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How Yagis Work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Array antenna.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Radiation from the elements combine constructively &amp; destructively to create a directional radiation pattern.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If in phase, constructive interference increases signal strength.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If out of phase, destructive interference decreases signal strength.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Yagi Antennas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Yagi Structure &amp; Function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Yagi antennas are parasitic array antennas with 2 or more elements.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Yagi antennas have one driven element.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Yagi antennas have one or more parasitic elements called reflectors &amp; directors.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Yagi Antennas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Yagi Structure &amp; Function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Reflectors.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One.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Additional reflectors make little difference in either gain or front-to-back ratio.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About 0.15</a:t>
            </a: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λ behind driven element.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About 5% longer than driven element.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Yagi Antennas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Yagi Structure &amp; Function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Directors.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One or more (if any).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Additional directors have little effect on front-to-back ratio.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Additional directors increase gain.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About 0.15</a:t>
            </a: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λ in front of driven element.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About 5% shorter than driven element.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Yagi Antennas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Yagi Structure &amp; Function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2-element Yagi (1 reflector &amp; 0 directors).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Gain is approximately 7 dBi (5 dBd).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Front-to-back ratio is approximately 10-15 dB.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3-element Yagi (1 reflector &amp; 1 director).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Theoretical maximum gain is 9.7 dBi (7.55 dBd).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Front-to-back ratio is approximately 30-35 dB.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Yagi Antennas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Design Tradeoffs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Adding directors increases gain.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Increasing spacing between directors increases gain.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At some point, gain starts to decrease with increased spacing.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Larger diameter elements decreases change of impedance with frequency (increases bandwidth).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Changing spacing &amp; length of elements changes gain, front-to-back ratio, &amp; feedpoint impedance.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Yagi Antennas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Impedance Matching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Most Yagi designs have a feedpoint impedance of 20-25</a:t>
            </a:r>
            <a:r>
              <a:rPr b="0" lang="el-GR" sz="3200" spc="-1" strike="noStrike">
                <a:solidFill>
                  <a:srgbClr val="000000"/>
                </a:solidFill>
                <a:latin typeface="Calibri"/>
              </a:rPr>
              <a:t>Ω.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SWR &gt;2:1 if fed with 50Ω transmission line.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Impedance matching network required to match antenna to feedline.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Yagi Antennas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Impedance Matching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Gamma match.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Most commonly used matching network.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Easy to construct.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Easy to adjust.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Yagi Antennas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6" name="Picture 4" descr="C:\Users\Ray\Pictures\gamma.gif"/>
          <p:cNvPicPr/>
          <p:nvPr/>
        </p:nvPicPr>
        <p:blipFill>
          <a:blip r:embed="rId1"/>
          <a:stretch/>
        </p:blipFill>
        <p:spPr>
          <a:xfrm>
            <a:off x="1189080" y="4846680"/>
            <a:ext cx="3255480" cy="1828440"/>
          </a:xfrm>
          <a:prstGeom prst="rect">
            <a:avLst/>
          </a:prstGeom>
          <a:ln w="9360">
            <a:noFill/>
          </a:ln>
        </p:spPr>
      </p:pic>
      <p:pic>
        <p:nvPicPr>
          <p:cNvPr id="237" name="Picture 5" descr="C:\Users\Ray\Pictures\Wolfbay_fmbcGamma_b.jpg"/>
          <p:cNvPicPr/>
          <p:nvPr/>
        </p:nvPicPr>
        <p:blipFill>
          <a:blip r:embed="rId2"/>
          <a:stretch/>
        </p:blipFill>
        <p:spPr>
          <a:xfrm>
            <a:off x="4664160" y="4846680"/>
            <a:ext cx="3558960" cy="18284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extShape 1"/>
          <p:cNvSpPr txBox="1"/>
          <p:nvPr/>
        </p:nvSpPr>
        <p:spPr>
          <a:xfrm>
            <a:off x="457200" y="1828800"/>
            <a:ext cx="54097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Impedance Matching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Gamma match.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Short section of parallel-line transmission line.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Driven element is one side of transmission line.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Transmission line transforms relatively low impedance of antenna to higher impedance of transmission line.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Yagi Antennas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0" name="Picture 4" descr="C:\Users\Ray\Pictures\gamma.gif"/>
          <p:cNvPicPr/>
          <p:nvPr/>
        </p:nvPicPr>
        <p:blipFill>
          <a:blip r:embed="rId1"/>
          <a:stretch/>
        </p:blipFill>
        <p:spPr>
          <a:xfrm>
            <a:off x="6019920" y="2971800"/>
            <a:ext cx="2773080" cy="1514160"/>
          </a:xfrm>
          <a:prstGeom prst="rect">
            <a:avLst/>
          </a:prstGeom>
          <a:ln w="9360">
            <a:noFill/>
          </a:ln>
        </p:spPr>
      </p:pic>
      <p:pic>
        <p:nvPicPr>
          <p:cNvPr id="241" name="Picture 5" descr="C:\Users\Ray\Pictures\Wolfbay_fmbcGamma_b.jpg"/>
          <p:cNvPicPr/>
          <p:nvPr/>
        </p:nvPicPr>
        <p:blipFill>
          <a:blip r:embed="rId2"/>
          <a:stretch/>
        </p:blipFill>
        <p:spPr>
          <a:xfrm>
            <a:off x="6019920" y="4800600"/>
            <a:ext cx="2817360" cy="14475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extShape 1"/>
          <p:cNvSpPr txBox="1"/>
          <p:nvPr/>
        </p:nvSpPr>
        <p:spPr>
          <a:xfrm>
            <a:off x="457200" y="1828800"/>
            <a:ext cx="83815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Impedance Matching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Gamma match.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Adjustment capacitor.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Can be actual capacitor.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Usually a metal rod or wire placed inside a metal tube.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Adjust capacitor &amp; position of strap for 1:1 SWR.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Yagi Antennas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4" name="Picture 4" descr="C:\Users\Ray\Pictures\gamma.gif"/>
          <p:cNvPicPr/>
          <p:nvPr/>
        </p:nvPicPr>
        <p:blipFill>
          <a:blip r:embed="rId1"/>
          <a:stretch/>
        </p:blipFill>
        <p:spPr>
          <a:xfrm>
            <a:off x="1189080" y="4846680"/>
            <a:ext cx="3255480" cy="1828440"/>
          </a:xfrm>
          <a:prstGeom prst="rect">
            <a:avLst/>
          </a:prstGeom>
          <a:ln w="9360">
            <a:noFill/>
          </a:ln>
        </p:spPr>
      </p:pic>
      <p:pic>
        <p:nvPicPr>
          <p:cNvPr id="245" name="Picture 5" descr="C:\Users\Ray\Pictures\Wolfbay_fmbcGamma_b.jpg"/>
          <p:cNvPicPr/>
          <p:nvPr/>
        </p:nvPicPr>
        <p:blipFill>
          <a:blip r:embed="rId2"/>
          <a:stretch/>
        </p:blipFill>
        <p:spPr>
          <a:xfrm>
            <a:off x="4664160" y="4846680"/>
            <a:ext cx="3558960" cy="18284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457200" y="1828800"/>
            <a:ext cx="51051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Review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Radiation Pattern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Azimuthal pattern.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Graph of relative signal strength in horizontal directions.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Elevation pattern.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Graph of relative signal strength in vertical directions.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Lobes &amp; nulls.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Regions where radiated signal is a maximum or a minimum.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Ante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nna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Basi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cs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1" name="Picture 5" descr=""/>
          <p:cNvPicPr/>
          <p:nvPr/>
        </p:nvPicPr>
        <p:blipFill>
          <a:blip r:embed="rId1"/>
          <a:stretch/>
        </p:blipFill>
        <p:spPr>
          <a:xfrm>
            <a:off x="5668920" y="4937040"/>
            <a:ext cx="3200040" cy="1734840"/>
          </a:xfrm>
          <a:prstGeom prst="rect">
            <a:avLst/>
          </a:prstGeom>
          <a:ln w="9360">
            <a:noFill/>
          </a:ln>
        </p:spPr>
      </p:pic>
      <p:pic>
        <p:nvPicPr>
          <p:cNvPr id="102" name="Picture 6" descr=""/>
          <p:cNvPicPr/>
          <p:nvPr/>
        </p:nvPicPr>
        <p:blipFill>
          <a:blip r:embed="rId2"/>
          <a:stretch/>
        </p:blipFill>
        <p:spPr>
          <a:xfrm>
            <a:off x="5668920" y="2011320"/>
            <a:ext cx="3200040" cy="28000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G2D04 -- Which of the following describes an azimuthal projection map?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TextShape 2"/>
          <p:cNvSpPr txBox="1"/>
          <p:nvPr/>
        </p:nvSpPr>
        <p:spPr>
          <a:xfrm>
            <a:off x="457200" y="2011320"/>
            <a:ext cx="8229240" cy="4571640"/>
          </a:xfrm>
          <a:prstGeom prst="rect">
            <a:avLst/>
          </a:prstGeom>
          <a:noFill/>
          <a:ln w="9360">
            <a:noFill/>
          </a:ln>
        </p:spPr>
        <p:txBody>
          <a:bodyPr>
            <a:norm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map that shows accurate land masses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map that shows true bearings and distances from a particular location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map that shows the angle at which an amateur satellite crosses the equator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map that shows the number of degrees longitude that an amateur satellite appears to move westward at the equator with each orbit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8" name="CustomShape 3"/>
          <p:cNvSpPr/>
          <p:nvPr/>
        </p:nvSpPr>
        <p:spPr>
          <a:xfrm>
            <a:off x="0" y="26668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0" dur="indefinite" restart="never" nodeType="tmRoot">
          <p:childTnLst>
            <p:seq>
              <p:cTn id="121" dur="indefinite" nodeType="mainSeq">
                <p:childTnLst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6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G2D11 -- Which HF antenna would be the best to use for minimizing interference?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quarter-wave vertical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 isotropic antenna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directional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 omnidirectional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1" name="CustomShape 3"/>
          <p:cNvSpPr/>
          <p:nvPr/>
        </p:nvSpPr>
        <p:spPr>
          <a:xfrm>
            <a:off x="0" y="34290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7" dur="indefinite" restart="never" nodeType="tmRoot">
          <p:childTnLst>
            <p:seq>
              <p:cTn id="128" dur="indefinite" nodeType="mainSeq">
                <p:childTnLst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33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G9C01 -- Which of the following would increase the bandwidth of a Yagi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Larger diameter elements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Closer element spacing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Loading coils in series with the element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Tapered-diameter elements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4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4" dur="indefinite" restart="never" nodeType="tmRoot">
          <p:childTnLst>
            <p:seq>
              <p:cTn id="135" dur="indefinite" nodeType="mainSeq">
                <p:childTnLst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0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G9C02 -- What is the approximate length of the driven element of a Yagi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1/4 wavelength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1/2 wavelength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3/4 wavelength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 wavelength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7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1" dur="indefinite" restart="never" nodeType="tmRoot">
          <p:childTnLst>
            <p:seq>
              <p:cTn id="142" dur="indefinite" nodeType="mainSeq">
                <p:childTnLst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G9C03 -- Which statement about a three-element, single-band Yagi antenna is true?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TextShape 2"/>
          <p:cNvSpPr txBox="1"/>
          <p:nvPr/>
        </p:nvSpPr>
        <p:spPr>
          <a:xfrm>
            <a:off x="457200" y="2011320"/>
            <a:ext cx="853416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 The reflector is normally the shortest element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 The director is normally the shortest element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 The driven element is the longest element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 Low feed point impedance increases bandwidth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0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8" dur="indefinite" restart="never" nodeType="tmRoot">
          <p:childTnLst>
            <p:seq>
              <p:cTn id="149" dur="indefinite" nodeType="mainSeq">
                <p:childTnLst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54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G9C04 -- Which statement about a three-element; single-band Yagi antenna is true?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TextShape 2"/>
          <p:cNvSpPr txBox="1"/>
          <p:nvPr/>
        </p:nvSpPr>
        <p:spPr>
          <a:xfrm>
            <a:off x="457200" y="2011320"/>
            <a:ext cx="838152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reflector is normally the longest element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director is normally the longest element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reflector is normally the shortest element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 elements must be the same length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3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5" dur="indefinite" restart="never" nodeType="tmRoot">
          <p:childTnLst>
            <p:seq>
              <p:cTn id="156" dur="indefinite" nodeType="mainSeq">
                <p:childTnLst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6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G9C05 -- How does increasing boom length and adding directors affect a Yagi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Gain increases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Beamwidth increases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Front to back ratio decreases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Front to side ratio decreases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6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2" dur="indefinite" restart="never" nodeType="tmRoot">
          <p:childTnLst>
            <p:seq>
              <p:cTn id="163" dur="indefinite" nodeType="mainSeq">
                <p:childTnLst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68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G9C07 -- What does "front-to-back ratio" mean in reference to a Yagi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number of directors versus the number of reflectors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relative position of the driven element with respect to the reflectors and directors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power radiated in the major radiation lobe compared to the power radiated in exactly the opposite direction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ratio of forward gain to dipole gain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9" name="CustomShape 3"/>
          <p:cNvSpPr/>
          <p:nvPr/>
        </p:nvSpPr>
        <p:spPr>
          <a:xfrm>
            <a:off x="0" y="43434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9" dur="indefinite" restart="never" nodeType="tmRoot">
          <p:childTnLst>
            <p:seq>
              <p:cTn id="170" dur="indefinite" nodeType="mainSeq">
                <p:childTnLst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75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G9C08 -- What is meant by the "main lobe" of a directive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magnitude of the maximum vertical angle of radiation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point of maximum current in a radiating antenna element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maximum voltage standing wave point on a radiating element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direction of maximum radiated field strength from the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2" name="CustomShape 3"/>
          <p:cNvSpPr/>
          <p:nvPr/>
        </p:nvSpPr>
        <p:spPr>
          <a:xfrm>
            <a:off x="0" y="54864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6" dur="indefinite" restart="never" nodeType="tmRoot">
          <p:childTnLst>
            <p:seq>
              <p:cTn id="177" dur="indefinite" nodeType="mainSeq">
                <p:childTnLst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82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G9C10 -- Which of the following is a Yagi antenna design variable that could be adjusted to optimize forward gain, front-to-back ratio, or SWR bandwidth?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physical length of the boom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number of elements on the boom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spacing of each element along the boom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5" name="CustomShape 3"/>
          <p:cNvSpPr/>
          <p:nvPr/>
        </p:nvSpPr>
        <p:spPr>
          <a:xfrm>
            <a:off x="0" y="38862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3" dur="indefinite" restart="never" nodeType="tmRoot">
          <p:childTnLst>
            <p:seq>
              <p:cTn id="184" dur="indefinite" nodeType="mainSeq">
                <p:childTnLst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89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457200" y="1828800"/>
            <a:ext cx="77720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Review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Isotropic Antenna.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Theoretical point radiator.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Impossible to construct.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Radiates equally in </a:t>
            </a: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ALL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directions.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Radiation pattern is a perfect sphere.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Ante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nna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Basi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cs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5" name="Picture 7" descr="thumbnailCASECJF7.jpg"/>
          <p:cNvPicPr/>
          <p:nvPr/>
        </p:nvPicPr>
        <p:blipFill>
          <a:blip r:embed="rId1"/>
          <a:stretch/>
        </p:blipFill>
        <p:spPr>
          <a:xfrm>
            <a:off x="6400800" y="1828800"/>
            <a:ext cx="2301480" cy="22093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G9C11 -- What is the purpose of a gamma match used with Yagi antennas?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7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match the relatively low feed-point impedance to 50 ohms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match the relatively high feed-point impedance to 50 ohms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increase the front to back ratio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increase the main lobe gain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8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0" dur="indefinite" restart="never" nodeType="tmRoot">
          <p:childTnLst>
            <p:seq>
              <p:cTn id="191" dur="indefinite" nodeType="mainSeq">
                <p:childTnLst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96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G9C12 -- Which of the following is an advantage of using a gamma match for impedance matching of a Yagi antenna to 50-ohm coax feed line?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does not require that the elements be insulated from the boom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does not require any inductors or capacitors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is useful for matching multiband antennas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1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7" dur="indefinite" restart="never" nodeType="tmRoot">
          <p:childTnLst>
            <p:seq>
              <p:cTn id="198" dur="indefinite" nodeType="mainSeq">
                <p:childTnLst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03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Loop of wire that completely encloses an area.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Normally 1</a:t>
            </a:r>
            <a:r>
              <a:rPr b="0" lang="el-GR" sz="3200" spc="-1" strike="noStrike">
                <a:solidFill>
                  <a:srgbClr val="000000"/>
                </a:solidFill>
                <a:latin typeface="Calibri"/>
              </a:rPr>
              <a:t>λ or greater in circumference.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3200" spc="-1" strike="noStrike">
                <a:solidFill>
                  <a:srgbClr val="000000"/>
                </a:solidFill>
                <a:latin typeface="Calibri"/>
              </a:rPr>
              <a:t>Can be square, circle, or triangle.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3200" spc="-1" strike="noStrike">
                <a:solidFill>
                  <a:srgbClr val="000000"/>
                </a:solidFill>
                <a:latin typeface="Calibri"/>
              </a:rPr>
              <a:t>Major lobe is perpendicular to plane of the loop.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3200" spc="-1" strike="noStrike">
                <a:solidFill>
                  <a:srgbClr val="000000"/>
                </a:solidFill>
                <a:latin typeface="Calibri"/>
              </a:rPr>
              <a:t>Null is in plane of the loop.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Loop Antennas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Loop of wire that completely encloses an area.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Quad loop.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Square loop with each side 1/4</a:t>
            </a: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λ long.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3200" spc="-1" strike="noStrike">
                <a:solidFill>
                  <a:srgbClr val="000000"/>
                </a:solidFill>
                <a:latin typeface="Calibri"/>
              </a:rPr>
              <a:t>Delta loop.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Triangular loop with each side 1/3λ long.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Loop Antennas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Polarization.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Horizontally polarized if horizontal side is fed.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74304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Vertically polarized if vertical side is fed.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Loop Antennas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8" name="Picture 4" descr="AntLoo11.gif"/>
          <p:cNvPicPr/>
          <p:nvPr/>
        </p:nvPicPr>
        <p:blipFill>
          <a:blip r:embed="rId1"/>
          <a:stretch/>
        </p:blipFill>
        <p:spPr>
          <a:xfrm>
            <a:off x="1736640" y="4206960"/>
            <a:ext cx="5778000" cy="23760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TextShape 1"/>
          <p:cNvSpPr txBox="1"/>
          <p:nvPr/>
        </p:nvSpPr>
        <p:spPr>
          <a:xfrm>
            <a:off x="457200" y="1828800"/>
            <a:ext cx="45716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Loop Arrays.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Cubical quad antenna.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Variation of the Yagi.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2 or more quad loops mounted on a boom.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2-element quad has about the same gain as a 3-element Yagi.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Loop Antennas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91" name="Picture 2" descr="C:\Documents and Settings\Ray\My Documents\My Pictures\Quad.gif"/>
          <p:cNvPicPr/>
          <p:nvPr/>
        </p:nvPicPr>
        <p:blipFill>
          <a:blip r:embed="rId1"/>
          <a:stretch/>
        </p:blipFill>
        <p:spPr>
          <a:xfrm>
            <a:off x="5029200" y="1920960"/>
            <a:ext cx="3657240" cy="2768400"/>
          </a:xfrm>
          <a:prstGeom prst="rect">
            <a:avLst/>
          </a:prstGeom>
          <a:ln w="9360">
            <a:noFill/>
          </a:ln>
        </p:spPr>
      </p:pic>
      <p:pic>
        <p:nvPicPr>
          <p:cNvPr id="292" name="Picture 7" descr="cubicalquad1.gif"/>
          <p:cNvPicPr/>
          <p:nvPr/>
        </p:nvPicPr>
        <p:blipFill>
          <a:blip r:embed="rId2"/>
          <a:stretch/>
        </p:blipFill>
        <p:spPr>
          <a:xfrm>
            <a:off x="5029200" y="4754520"/>
            <a:ext cx="3657240" cy="18028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TextShape 1"/>
          <p:cNvSpPr txBox="1"/>
          <p:nvPr/>
        </p:nvSpPr>
        <p:spPr>
          <a:xfrm>
            <a:off x="457200" y="1828800"/>
            <a:ext cx="80006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Loop Arrays.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Cubical quad antenna vs. Yagi.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Quad more mechanically complex.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Cross arms required to hold wire.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Quad has more surface area.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Higher wind loading.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Quad more susceptible to ice damage.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2-element quad has about the same gain as a 3-element Yagi.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Loop Antennas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Polarization of a horizontally-mounted loop.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Always horizontally polarized regardless of shape of loop or location of feedpoint.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Loop Antennas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97" name="Picture 5" descr="wh2t-full-wave-loop-1.gif"/>
          <p:cNvPicPr/>
          <p:nvPr/>
        </p:nvPicPr>
        <p:blipFill>
          <a:blip r:embed="rId1"/>
          <a:stretch/>
        </p:blipFill>
        <p:spPr>
          <a:xfrm>
            <a:off x="2743200" y="4114800"/>
            <a:ext cx="4236840" cy="24681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TextShape 1"/>
          <p:cNvSpPr txBox="1"/>
          <p:nvPr/>
        </p:nvSpPr>
        <p:spPr>
          <a:xfrm>
            <a:off x="1828800" y="304920"/>
            <a:ext cx="6857640" cy="1950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G9C06 -- What configuration of the loops of a two-element quad antenna must be used for the antenna to operate as a beam antenna, assuming one of the elements is used as a reflector?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TextShape 2"/>
          <p:cNvSpPr txBox="1"/>
          <p:nvPr/>
        </p:nvSpPr>
        <p:spPr>
          <a:xfrm>
            <a:off x="457200" y="2438280"/>
            <a:ext cx="8229240" cy="402228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4440" indent="-514080">
              <a:lnSpc>
                <a:spcPct val="90000"/>
              </a:lnSpc>
              <a:spcBef>
                <a:spcPts val="60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000" spc="-1" strike="noStrike">
                <a:solidFill>
                  <a:srgbClr val="000000"/>
                </a:solidFill>
                <a:latin typeface="Calibri"/>
              </a:rPr>
              <a:t>The driven element must be fed with a balun transformer</a:t>
            </a:r>
            <a:endParaRPr b="0" lang="en-US" sz="30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90000"/>
              </a:lnSpc>
              <a:spcBef>
                <a:spcPts val="60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000" spc="-1" strike="noStrike">
                <a:solidFill>
                  <a:srgbClr val="000000"/>
                </a:solidFill>
                <a:latin typeface="Calibri"/>
              </a:rPr>
              <a:t>There must be an open circuit in the driven element at the point opposite the feed point</a:t>
            </a:r>
            <a:endParaRPr b="0" lang="en-US" sz="30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90000"/>
              </a:lnSpc>
              <a:spcBef>
                <a:spcPts val="60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000" spc="-1" strike="noStrike">
                <a:solidFill>
                  <a:srgbClr val="000000"/>
                </a:solidFill>
                <a:latin typeface="Calibri"/>
              </a:rPr>
              <a:t>The reflector element must be approximately 5 percent shorter than the driven element</a:t>
            </a:r>
            <a:endParaRPr b="0" lang="en-US" sz="30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90000"/>
              </a:lnSpc>
              <a:spcBef>
                <a:spcPts val="60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000" spc="-1" strike="noStrike">
                <a:solidFill>
                  <a:srgbClr val="000000"/>
                </a:solidFill>
                <a:latin typeface="Calibri"/>
              </a:rPr>
              <a:t>The reflector element must be approximately 5 percent longer than the driven element</a:t>
            </a:r>
            <a:endParaRPr b="0" lang="en-US" sz="30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90000"/>
              </a:lnSpc>
              <a:spcBef>
                <a:spcPts val="601"/>
              </a:spcBef>
            </a:pPr>
            <a:endParaRPr b="0" lang="en-US" sz="3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0" name="CustomShape 3"/>
          <p:cNvSpPr/>
          <p:nvPr/>
        </p:nvSpPr>
        <p:spPr>
          <a:xfrm>
            <a:off x="0" y="53341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04" dur="indefinite" restart="never" nodeType="tmRoot">
          <p:childTnLst>
            <p:seq>
              <p:cTn id="205" dur="indefinite" nodeType="mainSeq">
                <p:childTnLst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10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G9C13 -- Approximately how long is each side of the driven element of a quad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2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1/4 wavelength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1/2 wavelength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3/4 wavelength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 wavelength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3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1" dur="indefinite" restart="never" nodeType="tmRoot">
          <p:childTnLst>
            <p:seq>
              <p:cTn id="212" dur="indefinite" nodeType="mainSeq">
                <p:childTnLst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17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457200" y="1828800"/>
            <a:ext cx="81529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Review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Antenna gain references.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Gain referenced to an isotropic radiator is expressed as dBi.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Gain referenced to a half-wave dipole is expressed as dBd.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 half-wave dipole has 2.15 dB gain over an isotropic radiator.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0 dBd = 2.15 dBi.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Ante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nna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Basi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cs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G9C14 -- How does the forward gain of a two-element quad antenna compare to the forward gain of a three-element Yagi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5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About 2/3 as much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About the same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About 1.5 times as much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About twice as much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6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8" dur="indefinite" restart="never" nodeType="tmRoot">
          <p:childTnLst>
            <p:seq>
              <p:cTn id="219" dur="indefinite" nodeType="mainSeq">
                <p:childTnLst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24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 </a:t>
            </a: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G9C15 -- Approximately how long is each side of a quad antenna reflector element?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Slightly less than 1/4 wavelength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Slightly more than 1/4 wavelength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Slightly less than 1/2 wavelength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Slightly more than 1/2 wavelength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9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5" dur="indefinite" restart="never" nodeType="tmRoot">
          <p:childTnLst>
            <p:seq>
              <p:cTn id="226" dur="indefinite" nodeType="mainSeq">
                <p:childTnLst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31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G9C16 -- How does the gain of a two-element delta-loop beam compare to the gain of a two-element quad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1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3 dB higher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3 dB lower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2.54 dB higher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About the same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2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2" dur="indefinite" restart="never" nodeType="tmRoot">
          <p:childTnLst>
            <p:seq>
              <p:cTn id="233" dur="indefinite" nodeType="mainSeq">
                <p:childTnLst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38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G9C17 -- Approximately how long is each leg of a symmetrical delta-loop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4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1/4 wavelength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1/3 wavelength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1/2 wavelength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2/3 wavelength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5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9" dur="indefinite" restart="never" nodeType="tmRoot">
          <p:childTnLst>
            <p:seq>
              <p:cTn id="240" dur="indefinite" nodeType="mainSeq">
                <p:childTnLst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45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G9C18 -- What happens when the feed point of a quad antenna is changed from the center of either horizontal wire to the center of either vertical wire?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7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polarization of the radiated signal changes from horizontal to vertical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polarization of the radiated signal changes from vertical to horizontal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There is no change in polarization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The radiated signal becomes circularly polarized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8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46" dur="indefinite" restart="never" nodeType="tmRoot">
          <p:childTnLst>
            <p:seq>
              <p:cTn id="247" dur="indefinite" nodeType="mainSeq">
                <p:childTnLst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52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NVIS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Near Vertical Incidence Skywave.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Below 1/2</a:t>
            </a: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λ above ground, dipole is nearly omni-directional with maximum radiation straight up.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3200" spc="-1" strike="noStrike">
                <a:solidFill>
                  <a:srgbClr val="000000"/>
                </a:solidFill>
                <a:latin typeface="Calibri"/>
              </a:rPr>
              <a:t>Horizontally-polarized antenna mounted 1/10λ to 1/4λ above ground.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Wire on ground below antenna increases efficiency.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Specialized Antennas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NVIS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High angle of radiation.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Useful for communicating with close-in stations.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Up to a few hundred kilometers.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Popular on 80m &amp; 40m.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Especially useful for state-wide emergency communications.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Specialized Antennas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TextShape 1"/>
          <p:cNvSpPr txBox="1"/>
          <p:nvPr/>
        </p:nvSpPr>
        <p:spPr>
          <a:xfrm>
            <a:off x="457200" y="1828800"/>
            <a:ext cx="57146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Stacked Antennas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Mounting 2 or more Yagis side-by-side or one above the other.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Specialized Antennas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25" name="Picture 7" descr=""/>
          <p:cNvPicPr/>
          <p:nvPr/>
        </p:nvPicPr>
        <p:blipFill>
          <a:blip r:embed="rId1"/>
          <a:stretch/>
        </p:blipFill>
        <p:spPr>
          <a:xfrm>
            <a:off x="6400800" y="2011320"/>
            <a:ext cx="2445840" cy="4571640"/>
          </a:xfrm>
          <a:prstGeom prst="rect">
            <a:avLst/>
          </a:prstGeom>
          <a:ln w="9360">
            <a:noFill/>
          </a:ln>
        </p:spPr>
      </p:pic>
      <p:pic>
        <p:nvPicPr>
          <p:cNvPr id="326" name="Picture 9" descr="C:\Users\Ray\Pictures\images-products-antennas-quad-stacked-yagi-antenna-250x250.jpg"/>
          <p:cNvPicPr/>
          <p:nvPr/>
        </p:nvPicPr>
        <p:blipFill>
          <a:blip r:embed="rId2"/>
          <a:stretch/>
        </p:blipFill>
        <p:spPr>
          <a:xfrm>
            <a:off x="3200400" y="3565440"/>
            <a:ext cx="3103200" cy="30175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TextShape 1"/>
          <p:cNvSpPr txBox="1"/>
          <p:nvPr/>
        </p:nvSpPr>
        <p:spPr>
          <a:xfrm>
            <a:off x="457200" y="1828800"/>
            <a:ext cx="5943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Stacked Antennas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Vertically stacked antennas.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Mounted 1/2</a:t>
            </a: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λ to 1 λ apart.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1/2λ most common.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About 3dB gain for 2 antennas.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Narrows elevation beamwidth.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Specialized Antennas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29" name="Picture 7" descr=""/>
          <p:cNvPicPr/>
          <p:nvPr/>
        </p:nvPicPr>
        <p:blipFill>
          <a:blip r:embed="rId1"/>
          <a:stretch/>
        </p:blipFill>
        <p:spPr>
          <a:xfrm>
            <a:off x="6400800" y="2011320"/>
            <a:ext cx="2445840" cy="45716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TextShape 1"/>
          <p:cNvSpPr txBox="1"/>
          <p:nvPr/>
        </p:nvSpPr>
        <p:spPr>
          <a:xfrm>
            <a:off x="457200" y="1828800"/>
            <a:ext cx="55623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Log Periodics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Length &amp; spacing of elements increase logarithmically.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Extremely wide bandwidth.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Up to 10:1.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Widely used for TV antennas.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Specialized Antennas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32" name="Picture 8" descr="C:\Users\Ray\Pictures\lpa.jpg"/>
          <p:cNvPicPr/>
          <p:nvPr/>
        </p:nvPicPr>
        <p:blipFill>
          <a:blip r:embed="rId1"/>
          <a:stretch/>
        </p:blipFill>
        <p:spPr>
          <a:xfrm>
            <a:off x="5943600" y="1920960"/>
            <a:ext cx="2925360" cy="2334960"/>
          </a:xfrm>
          <a:prstGeom prst="rect">
            <a:avLst/>
          </a:prstGeom>
          <a:ln w="9360">
            <a:noFill/>
          </a:ln>
        </p:spPr>
      </p:pic>
      <p:pic>
        <p:nvPicPr>
          <p:cNvPr id="333" name="Picture 6" descr="C:\Users\Ray\Pictures\800px-Schwarzbeck_UHALP_9108_A.jpg"/>
          <p:cNvPicPr/>
          <p:nvPr/>
        </p:nvPicPr>
        <p:blipFill>
          <a:blip r:embed="rId2"/>
          <a:stretch/>
        </p:blipFill>
        <p:spPr>
          <a:xfrm>
            <a:off x="5943600" y="4389480"/>
            <a:ext cx="2925360" cy="21934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Review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Directional Antenna.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Gain.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Antennas are passive.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OUT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≤ P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IN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“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Gain” is accomplished by concentrating radiated energy in one direction at the expense of another.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Ante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nna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Basi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cs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TextShape 1"/>
          <p:cNvSpPr txBox="1"/>
          <p:nvPr/>
        </p:nvSpPr>
        <p:spPr>
          <a:xfrm>
            <a:off x="457200" y="1828800"/>
            <a:ext cx="83055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Log Periodics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Less gain than Yagi.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Less front-to-back ratio then Yagi.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Specialized Antennas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36" name="Picture 7" descr="C:\Users\Ray\Pictures\image_c_630-lp10.jpg"/>
          <p:cNvPicPr/>
          <p:nvPr/>
        </p:nvPicPr>
        <p:blipFill>
          <a:blip r:embed="rId1"/>
          <a:stretch/>
        </p:blipFill>
        <p:spPr>
          <a:xfrm>
            <a:off x="2560680" y="3749760"/>
            <a:ext cx="4154040" cy="28332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Beverage antenna.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Traveling-Wave antenna.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</a:t>
            </a:r>
            <a:r>
              <a:rPr b="0" lang="el-GR" sz="3200" spc="-1" strike="noStrike">
                <a:solidFill>
                  <a:srgbClr val="000000"/>
                </a:solidFill>
                <a:latin typeface="Calibri"/>
              </a:rPr>
              <a:t>λ or more long.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3200" spc="-1" strike="noStrike">
                <a:solidFill>
                  <a:srgbClr val="000000"/>
                </a:solidFill>
                <a:latin typeface="Calibri"/>
              </a:rPr>
              <a:t>Uni-directional.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38" name="Picture 3" descr="C:\Users\Ray\Pictures\beverage1.jpg"/>
          <p:cNvPicPr/>
          <p:nvPr/>
        </p:nvPicPr>
        <p:blipFill>
          <a:blip r:embed="rId1"/>
          <a:stretch/>
        </p:blipFill>
        <p:spPr>
          <a:xfrm>
            <a:off x="1463760" y="4297320"/>
            <a:ext cx="7314840" cy="2341080"/>
          </a:xfrm>
          <a:prstGeom prst="rect">
            <a:avLst/>
          </a:prstGeom>
          <a:ln w="9360">
            <a:noFill/>
          </a:ln>
        </p:spPr>
      </p:pic>
      <p:sp>
        <p:nvSpPr>
          <p:cNvPr id="33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Specialized Antennas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40" name="Picture 4" descr=""/>
          <p:cNvPicPr/>
          <p:nvPr/>
        </p:nvPicPr>
        <p:blipFill>
          <a:blip r:embed="rId2"/>
          <a:stretch/>
        </p:blipFill>
        <p:spPr>
          <a:xfrm>
            <a:off x="5486400" y="2651040"/>
            <a:ext cx="3292200" cy="14425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Beverage Antennas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Very inefficient.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Low gain.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Receive only.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Rejects noise.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Greatly improves receive performance on low bands.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160m, 80m, &amp; 40m.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Specialized Antennas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Multiband Antennas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Few can put up separate antenna for each band.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Dipole works well on odd harmonics.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Random wire is multi-band by definition.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Mutiband usually refers to an antenna that reconfigures itself for 2 or more bands.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Specialized Antennas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Multiband Antennas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Trapped dipole.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Specialized Antennas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47" name="Picture 2" descr="C:\Users\Ray\Pictures\A-typical-3-band-trap-dipole-antenna.png"/>
          <p:cNvPicPr/>
          <p:nvPr/>
        </p:nvPicPr>
        <p:blipFill>
          <a:blip r:embed="rId1"/>
          <a:stretch/>
        </p:blipFill>
        <p:spPr>
          <a:xfrm>
            <a:off x="2011320" y="3200400"/>
            <a:ext cx="5860800" cy="33825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TextShape 1"/>
          <p:cNvSpPr txBox="1"/>
          <p:nvPr/>
        </p:nvSpPr>
        <p:spPr>
          <a:xfrm>
            <a:off x="457200" y="1828800"/>
            <a:ext cx="83815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Multiband Antennas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Traps.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At resonance a parallel L-C circuit looks like an open circuit.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Can be used as an RF switch.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Permit multi-band operation.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Specialized Antennas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50" name="Picture 2" descr="C:\Users\Ray\Pictures\trap.gif"/>
          <p:cNvPicPr/>
          <p:nvPr/>
        </p:nvPicPr>
        <p:blipFill>
          <a:blip r:embed="rId1"/>
          <a:stretch/>
        </p:blipFill>
        <p:spPr>
          <a:xfrm>
            <a:off x="1828800" y="4937040"/>
            <a:ext cx="2391840" cy="1645920"/>
          </a:xfrm>
          <a:prstGeom prst="rect">
            <a:avLst/>
          </a:prstGeom>
          <a:ln w="9360">
            <a:noFill/>
          </a:ln>
        </p:spPr>
      </p:pic>
      <p:pic>
        <p:nvPicPr>
          <p:cNvPr id="351" name="Picture 4" descr=""/>
          <p:cNvPicPr/>
          <p:nvPr/>
        </p:nvPicPr>
        <p:blipFill>
          <a:blip r:embed="rId2"/>
          <a:stretch/>
        </p:blipFill>
        <p:spPr>
          <a:xfrm>
            <a:off x="4389480" y="4937040"/>
            <a:ext cx="3800160" cy="16459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Multiband Antennas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Trapped dipole.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Wire between each pair of traps is a 1/2</a:t>
            </a: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λ dipole.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Outer dipoles are shortened because inductors in traps act like loading coils below the trap resonant frequency.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Specialized Antennas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Multiband Antennas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Tri-band beam.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3 or 4 element Yagi with traps in each element.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Typically provides 20m, 15m, &amp; 10m operation.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Most popular HF directional antenna.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Specialized Antennas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Multiband Antennas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Disadvantages.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Will not reject radiation of harmonics.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Traps have losses.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Traps narrow bandwidth.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On lower frequency bands, antenna is shortened.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Less efficient than full-sized antenna.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Specialized Antennas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TextShape 1"/>
          <p:cNvSpPr txBox="1"/>
          <p:nvPr/>
        </p:nvSpPr>
        <p:spPr>
          <a:xfrm>
            <a:off x="1828800" y="182520"/>
            <a:ext cx="6857640" cy="202680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G9C09 -- How does the gain of two 3-element horizontally polarized Yagi antennas spaced vertically 1/2 wavelength apart typically compare to the gain of a single 3-element Yagi?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9" name="TextShape 2"/>
          <p:cNvSpPr txBox="1"/>
          <p:nvPr/>
        </p:nvSpPr>
        <p:spPr>
          <a:xfrm>
            <a:off x="457200" y="2286000"/>
            <a:ext cx="8229240" cy="42969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Approximately 1.5 dB higher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Approximately 3 dB higher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Approximately 6 dB higher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Approximately 9 dB higher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0" name="CustomShape 3"/>
          <p:cNvSpPr/>
          <p:nvPr/>
        </p:nvSpPr>
        <p:spPr>
          <a:xfrm>
            <a:off x="0" y="30481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3" dur="indefinite" restart="never" nodeType="tmRoot">
          <p:childTnLst>
            <p:seq>
              <p:cTn id="254" dur="indefinite" nodeType="mainSeq">
                <p:childTnLst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59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Application>LibreOffice/6.4.2.2$Linux_X86_64 LibreOffice_project/40$Build-2</Application>
  <Words>33737</Words>
  <Paragraphs>1277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2018-03-02T14:30:12Z</dcterms:created>
  <dc:creator>Ray</dc:creator>
  <dc:description/>
  <dc:language>en-US</dc:language>
  <cp:lastModifiedBy/>
  <dcterms:modified xsi:type="dcterms:W3CDTF">2020-03-23T19:54:45Z</dcterms:modified>
  <cp:revision>534</cp:revision>
  <dc:subject/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KSOProductBuildVer">
    <vt:lpwstr>1033-10.1.0.5707</vt:lpwstr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2</vt:i4>
  </property>
  <property fmtid="{D5CDD505-2E9C-101B-9397-08002B2CF9AE}" pid="9" name="PresentationFormat">
    <vt:lpwstr>On-screen Show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146</vt:i4>
  </property>
</Properties>
</file>